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2" r:id="rId2"/>
    <p:sldId id="471" r:id="rId3"/>
    <p:sldId id="339" r:id="rId4"/>
    <p:sldId id="373" r:id="rId5"/>
    <p:sldId id="469" r:id="rId6"/>
    <p:sldId id="472" r:id="rId7"/>
    <p:sldId id="374" r:id="rId8"/>
    <p:sldId id="405" r:id="rId9"/>
    <p:sldId id="371" r:id="rId10"/>
    <p:sldId id="353" r:id="rId11"/>
    <p:sldId id="397" r:id="rId12"/>
    <p:sldId id="354" r:id="rId13"/>
    <p:sldId id="355" r:id="rId14"/>
    <p:sldId id="363" r:id="rId15"/>
    <p:sldId id="364" r:id="rId16"/>
    <p:sldId id="365" r:id="rId17"/>
    <p:sldId id="366" r:id="rId18"/>
    <p:sldId id="407" r:id="rId19"/>
    <p:sldId id="476" r:id="rId20"/>
    <p:sldId id="400" r:id="rId21"/>
    <p:sldId id="370" r:id="rId22"/>
    <p:sldId id="396" r:id="rId23"/>
    <p:sldId id="295" r:id="rId24"/>
    <p:sldId id="296" r:id="rId25"/>
    <p:sldId id="356" r:id="rId26"/>
    <p:sldId id="357" r:id="rId27"/>
    <p:sldId id="298" r:id="rId28"/>
    <p:sldId id="381" r:id="rId29"/>
    <p:sldId id="299" r:id="rId30"/>
    <p:sldId id="300" r:id="rId31"/>
    <p:sldId id="301" r:id="rId32"/>
    <p:sldId id="302" r:id="rId33"/>
    <p:sldId id="303" r:id="rId34"/>
    <p:sldId id="304" r:id="rId35"/>
    <p:sldId id="359" r:id="rId36"/>
    <p:sldId id="399" r:id="rId37"/>
    <p:sldId id="358" r:id="rId38"/>
    <p:sldId id="307" r:id="rId39"/>
    <p:sldId id="376" r:id="rId40"/>
    <p:sldId id="380" r:id="rId41"/>
    <p:sldId id="349" r:id="rId42"/>
    <p:sldId id="350" r:id="rId43"/>
    <p:sldId id="378" r:id="rId44"/>
    <p:sldId id="351" r:id="rId45"/>
    <p:sldId id="406" r:id="rId46"/>
    <p:sldId id="398" r:id="rId47"/>
    <p:sldId id="401" r:id="rId48"/>
    <p:sldId id="402" r:id="rId49"/>
    <p:sldId id="403" r:id="rId50"/>
    <p:sldId id="404" r:id="rId51"/>
    <p:sldId id="408" r:id="rId52"/>
    <p:sldId id="409" r:id="rId53"/>
    <p:sldId id="410" r:id="rId54"/>
    <p:sldId id="411" r:id="rId55"/>
    <p:sldId id="412" r:id="rId56"/>
    <p:sldId id="413" r:id="rId57"/>
    <p:sldId id="414" r:id="rId58"/>
    <p:sldId id="415" r:id="rId59"/>
    <p:sldId id="416" r:id="rId60"/>
    <p:sldId id="464" r:id="rId61"/>
    <p:sldId id="475" r:id="rId62"/>
    <p:sldId id="461" r:id="rId63"/>
    <p:sldId id="462" r:id="rId64"/>
    <p:sldId id="418" r:id="rId65"/>
    <p:sldId id="419" r:id="rId66"/>
    <p:sldId id="465" r:id="rId67"/>
    <p:sldId id="420" r:id="rId68"/>
    <p:sldId id="463" r:id="rId69"/>
    <p:sldId id="421" r:id="rId70"/>
    <p:sldId id="422" r:id="rId71"/>
    <p:sldId id="466" r:id="rId72"/>
    <p:sldId id="424" r:id="rId73"/>
    <p:sldId id="423" r:id="rId74"/>
    <p:sldId id="460" r:id="rId75"/>
    <p:sldId id="425" r:id="rId76"/>
    <p:sldId id="426" r:id="rId77"/>
    <p:sldId id="473" r:id="rId78"/>
    <p:sldId id="427" r:id="rId79"/>
    <p:sldId id="429" r:id="rId80"/>
    <p:sldId id="430" r:id="rId81"/>
    <p:sldId id="457" r:id="rId82"/>
    <p:sldId id="458" r:id="rId83"/>
    <p:sldId id="459" r:id="rId84"/>
    <p:sldId id="456" r:id="rId85"/>
    <p:sldId id="431" r:id="rId86"/>
    <p:sldId id="432" r:id="rId87"/>
    <p:sldId id="433" r:id="rId88"/>
    <p:sldId id="434" r:id="rId89"/>
    <p:sldId id="438" r:id="rId90"/>
    <p:sldId id="467" r:id="rId91"/>
    <p:sldId id="441" r:id="rId92"/>
    <p:sldId id="440" r:id="rId93"/>
    <p:sldId id="442" r:id="rId94"/>
    <p:sldId id="443" r:id="rId95"/>
    <p:sldId id="444" r:id="rId96"/>
    <p:sldId id="445" r:id="rId97"/>
    <p:sldId id="446" r:id="rId98"/>
    <p:sldId id="477" r:id="rId99"/>
    <p:sldId id="478" r:id="rId100"/>
    <p:sldId id="447" r:id="rId101"/>
    <p:sldId id="474" r:id="rId102"/>
    <p:sldId id="448" r:id="rId103"/>
    <p:sldId id="450" r:id="rId104"/>
    <p:sldId id="451" r:id="rId105"/>
    <p:sldId id="452" r:id="rId106"/>
    <p:sldId id="453" r:id="rId107"/>
    <p:sldId id="454" r:id="rId108"/>
    <p:sldId id="455" r:id="rId109"/>
    <p:sldId id="468" r:id="rId1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00502E8-9578-49F5-AF1C-6FF369FC1311}">
          <p14:sldIdLst>
            <p14:sldId id="372"/>
            <p14:sldId id="471"/>
            <p14:sldId id="339"/>
            <p14:sldId id="373"/>
            <p14:sldId id="469"/>
            <p14:sldId id="472"/>
            <p14:sldId id="374"/>
            <p14:sldId id="405"/>
            <p14:sldId id="371"/>
            <p14:sldId id="353"/>
            <p14:sldId id="397"/>
            <p14:sldId id="354"/>
            <p14:sldId id="355"/>
            <p14:sldId id="363"/>
            <p14:sldId id="364"/>
            <p14:sldId id="365"/>
            <p14:sldId id="366"/>
            <p14:sldId id="407"/>
            <p14:sldId id="476"/>
            <p14:sldId id="400"/>
            <p14:sldId id="370"/>
            <p14:sldId id="396"/>
            <p14:sldId id="295"/>
            <p14:sldId id="296"/>
            <p14:sldId id="356"/>
            <p14:sldId id="357"/>
            <p14:sldId id="298"/>
            <p14:sldId id="381"/>
            <p14:sldId id="299"/>
            <p14:sldId id="300"/>
            <p14:sldId id="301"/>
            <p14:sldId id="302"/>
            <p14:sldId id="303"/>
            <p14:sldId id="304"/>
            <p14:sldId id="359"/>
            <p14:sldId id="399"/>
            <p14:sldId id="358"/>
            <p14:sldId id="307"/>
            <p14:sldId id="376"/>
            <p14:sldId id="380"/>
            <p14:sldId id="349"/>
            <p14:sldId id="350"/>
            <p14:sldId id="378"/>
            <p14:sldId id="351"/>
            <p14:sldId id="406"/>
            <p14:sldId id="398"/>
            <p14:sldId id="401"/>
            <p14:sldId id="402"/>
            <p14:sldId id="403"/>
            <p14:sldId id="404"/>
            <p14:sldId id="408"/>
            <p14:sldId id="409"/>
            <p14:sldId id="410"/>
            <p14:sldId id="411"/>
            <p14:sldId id="412"/>
            <p14:sldId id="413"/>
            <p14:sldId id="414"/>
            <p14:sldId id="415"/>
            <p14:sldId id="416"/>
            <p14:sldId id="464"/>
            <p14:sldId id="475"/>
            <p14:sldId id="461"/>
            <p14:sldId id="462"/>
            <p14:sldId id="418"/>
            <p14:sldId id="419"/>
            <p14:sldId id="465"/>
            <p14:sldId id="420"/>
            <p14:sldId id="463"/>
            <p14:sldId id="421"/>
            <p14:sldId id="422"/>
            <p14:sldId id="466"/>
            <p14:sldId id="424"/>
            <p14:sldId id="423"/>
            <p14:sldId id="460"/>
            <p14:sldId id="425"/>
            <p14:sldId id="426"/>
            <p14:sldId id="473"/>
            <p14:sldId id="427"/>
            <p14:sldId id="429"/>
            <p14:sldId id="430"/>
            <p14:sldId id="457"/>
            <p14:sldId id="458"/>
            <p14:sldId id="459"/>
            <p14:sldId id="456"/>
            <p14:sldId id="431"/>
            <p14:sldId id="432"/>
            <p14:sldId id="433"/>
            <p14:sldId id="434"/>
            <p14:sldId id="438"/>
            <p14:sldId id="467"/>
            <p14:sldId id="441"/>
            <p14:sldId id="440"/>
            <p14:sldId id="442"/>
            <p14:sldId id="443"/>
            <p14:sldId id="444"/>
            <p14:sldId id="445"/>
            <p14:sldId id="446"/>
            <p14:sldId id="477"/>
            <p14:sldId id="478"/>
            <p14:sldId id="447"/>
            <p14:sldId id="474"/>
            <p14:sldId id="448"/>
            <p14:sldId id="450"/>
            <p14:sldId id="451"/>
            <p14:sldId id="452"/>
            <p14:sldId id="453"/>
            <p14:sldId id="454"/>
            <p14:sldId id="455"/>
            <p14:sldId id="468"/>
          </p14:sldIdLst>
        </p14:section>
        <p14:section name="Appendix" id="{DBE23B8A-9791-4335-90F0-523C4086958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32" autoAdjust="0"/>
    <p:restoredTop sz="94590"/>
  </p:normalViewPr>
  <p:slideViewPr>
    <p:cSldViewPr snapToGrid="0">
      <p:cViewPr varScale="1">
        <p:scale>
          <a:sx n="105" d="100"/>
          <a:sy n="105" d="100"/>
        </p:scale>
        <p:origin x="328" y="20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diagrams/_rels/data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slide" Target="../slides/slide4.xml"/></Relationships>
</file>

<file path=ppt/diagrams/_rels/data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9F3C9B-513C-4638-A929-FF6310BCC667}"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endParaRPr lang="en-US"/>
        </a:p>
      </dgm:t>
    </dgm:pt>
    <dgm:pt modelId="{A22618E6-EA86-4926-A516-EED16381D430}">
      <dgm:prSet phldrT="[Text]"/>
      <dgm:spPr/>
      <dgm:t>
        <a:bodyPr/>
        <a:lstStyle/>
        <a:p>
          <a:r>
            <a:rPr lang="en-US" dirty="0"/>
            <a:t>Economic Indicators</a:t>
          </a:r>
        </a:p>
      </dgm:t>
    </dgm:pt>
    <dgm:pt modelId="{D21E64C8-17DE-42D8-BB50-809EF631EF16}" type="parTrans" cxnId="{A56BC051-A7E0-48F9-B521-4A04D9AF21A5}">
      <dgm:prSet/>
      <dgm:spPr/>
      <dgm:t>
        <a:bodyPr/>
        <a:lstStyle/>
        <a:p>
          <a:endParaRPr lang="en-US"/>
        </a:p>
      </dgm:t>
    </dgm:pt>
    <dgm:pt modelId="{545ADADE-312D-41D9-850B-04F3E5A188D2}" type="sibTrans" cxnId="{A56BC051-A7E0-48F9-B521-4A04D9AF21A5}">
      <dgm:prSet/>
      <dgm:spPr/>
      <dgm:t>
        <a:bodyPr/>
        <a:lstStyle/>
        <a:p>
          <a:endParaRPr lang="en-US"/>
        </a:p>
      </dgm:t>
    </dgm:pt>
    <dgm:pt modelId="{52D427C9-EF9D-45D0-AF30-8F391DD91F3D}">
      <dgm:prSet phldrT="[Text]"/>
      <dgm:spPr/>
      <dgm:t>
        <a:bodyPr/>
        <a:lstStyle/>
        <a:p>
          <a:r>
            <a:rPr lang="en-US" dirty="0">
              <a:hlinkClick xmlns:r="http://schemas.openxmlformats.org/officeDocument/2006/relationships" r:id="rId1" action="ppaction://hlinksldjump"/>
            </a:rPr>
            <a:t>Gross Domestic Product (GDP)</a:t>
          </a:r>
          <a:endParaRPr lang="en-US" dirty="0"/>
        </a:p>
      </dgm:t>
    </dgm:pt>
    <dgm:pt modelId="{F18A4DDB-F65D-4A89-92F3-851CD1A7C6C4}" type="parTrans" cxnId="{3681E8B5-6861-4EAA-82BC-1F2613EBB513}">
      <dgm:prSet/>
      <dgm:spPr/>
      <dgm:t>
        <a:bodyPr/>
        <a:lstStyle/>
        <a:p>
          <a:endParaRPr lang="en-US"/>
        </a:p>
      </dgm:t>
    </dgm:pt>
    <dgm:pt modelId="{7077A784-C6C0-4CCD-8E4B-DB22F6E7B088}" type="sibTrans" cxnId="{3681E8B5-6861-4EAA-82BC-1F2613EBB513}">
      <dgm:prSet/>
      <dgm:spPr/>
      <dgm:t>
        <a:bodyPr/>
        <a:lstStyle/>
        <a:p>
          <a:endParaRPr lang="en-US"/>
        </a:p>
      </dgm:t>
    </dgm:pt>
    <dgm:pt modelId="{5333630B-59B4-4EB6-8FB0-FD64114B8295}">
      <dgm:prSet phldrT="[Text]"/>
      <dgm:spPr/>
      <dgm:t>
        <a:bodyPr/>
        <a:lstStyle/>
        <a:p>
          <a:r>
            <a:rPr lang="en-US" dirty="0">
              <a:hlinkClick xmlns:r="http://schemas.openxmlformats.org/officeDocument/2006/relationships" r:id="rId2" action="ppaction://hlinksldjump"/>
            </a:rPr>
            <a:t>Unemployment</a:t>
          </a:r>
          <a:endParaRPr lang="en-US" dirty="0"/>
        </a:p>
      </dgm:t>
    </dgm:pt>
    <dgm:pt modelId="{046EEC8E-6214-4BBA-BB38-24B16508566E}" type="parTrans" cxnId="{6D1ACCCB-A28B-4990-A2EC-75958475E217}">
      <dgm:prSet/>
      <dgm:spPr/>
      <dgm:t>
        <a:bodyPr/>
        <a:lstStyle/>
        <a:p>
          <a:endParaRPr lang="en-US"/>
        </a:p>
      </dgm:t>
    </dgm:pt>
    <dgm:pt modelId="{290C14DC-AC41-472C-BDE4-FF84D80EFC53}" type="sibTrans" cxnId="{6D1ACCCB-A28B-4990-A2EC-75958475E217}">
      <dgm:prSet/>
      <dgm:spPr/>
      <dgm:t>
        <a:bodyPr/>
        <a:lstStyle/>
        <a:p>
          <a:endParaRPr lang="en-US"/>
        </a:p>
      </dgm:t>
    </dgm:pt>
    <dgm:pt modelId="{70CCE722-7C58-4142-BAB9-09C6431E5C3C}">
      <dgm:prSet phldrT="[Text]"/>
      <dgm:spPr/>
      <dgm:t>
        <a:bodyPr/>
        <a:lstStyle/>
        <a:p>
          <a:r>
            <a:rPr lang="en-US" dirty="0">
              <a:hlinkClick xmlns:r="http://schemas.openxmlformats.org/officeDocument/2006/relationships" r:id="" action="ppaction://noaction"/>
            </a:rPr>
            <a:t>Inflation</a:t>
          </a:r>
          <a:endParaRPr lang="en-US" dirty="0"/>
        </a:p>
      </dgm:t>
    </dgm:pt>
    <dgm:pt modelId="{CCDCA494-5B5D-4591-88AA-6C7F278AC03E}" type="sibTrans" cxnId="{BF962084-218F-4383-9B68-197DC9BDB767}">
      <dgm:prSet/>
      <dgm:spPr/>
      <dgm:t>
        <a:bodyPr/>
        <a:lstStyle/>
        <a:p>
          <a:endParaRPr lang="en-US"/>
        </a:p>
      </dgm:t>
    </dgm:pt>
    <dgm:pt modelId="{E1F7920C-AF94-4ECD-B956-6B68D9685382}" type="parTrans" cxnId="{BF962084-218F-4383-9B68-197DC9BDB767}">
      <dgm:prSet/>
      <dgm:spPr/>
      <dgm:t>
        <a:bodyPr/>
        <a:lstStyle/>
        <a:p>
          <a:endParaRPr lang="en-US"/>
        </a:p>
      </dgm:t>
    </dgm:pt>
    <dgm:pt modelId="{A47B4133-1CC0-4330-A391-A397B609E262}" type="pres">
      <dgm:prSet presAssocID="{1E9F3C9B-513C-4638-A929-FF6310BCC667}" presName="hierChild1" presStyleCnt="0">
        <dgm:presLayoutVars>
          <dgm:orgChart val="1"/>
          <dgm:chPref val="1"/>
          <dgm:dir/>
          <dgm:animOne val="branch"/>
          <dgm:animLvl val="lvl"/>
          <dgm:resizeHandles/>
        </dgm:presLayoutVars>
      </dgm:prSet>
      <dgm:spPr/>
    </dgm:pt>
    <dgm:pt modelId="{757A5D95-F1F3-4E10-982E-56B6B9EECE1E}" type="pres">
      <dgm:prSet presAssocID="{A22618E6-EA86-4926-A516-EED16381D430}" presName="hierRoot1" presStyleCnt="0">
        <dgm:presLayoutVars>
          <dgm:hierBranch val="init"/>
        </dgm:presLayoutVars>
      </dgm:prSet>
      <dgm:spPr/>
    </dgm:pt>
    <dgm:pt modelId="{CAF6455D-27EA-48D8-8BCB-1D3F0888D923}" type="pres">
      <dgm:prSet presAssocID="{A22618E6-EA86-4926-A516-EED16381D430}" presName="rootComposite1" presStyleCnt="0"/>
      <dgm:spPr/>
    </dgm:pt>
    <dgm:pt modelId="{D3322603-5F44-47B3-98CD-89C2C20C3CC7}" type="pres">
      <dgm:prSet presAssocID="{A22618E6-EA86-4926-A516-EED16381D430}" presName="rootText1" presStyleLbl="node0" presStyleIdx="0" presStyleCnt="1">
        <dgm:presLayoutVars>
          <dgm:chPref val="3"/>
        </dgm:presLayoutVars>
      </dgm:prSet>
      <dgm:spPr/>
    </dgm:pt>
    <dgm:pt modelId="{3FBBB217-FDFE-4A17-9D8A-E8FCE64E74DD}" type="pres">
      <dgm:prSet presAssocID="{A22618E6-EA86-4926-A516-EED16381D430}" presName="rootConnector1" presStyleLbl="node1" presStyleIdx="0" presStyleCnt="0"/>
      <dgm:spPr/>
    </dgm:pt>
    <dgm:pt modelId="{26A808E9-F75F-4D9F-A2DD-7EEDBE386F55}" type="pres">
      <dgm:prSet presAssocID="{A22618E6-EA86-4926-A516-EED16381D430}" presName="hierChild2" presStyleCnt="0"/>
      <dgm:spPr/>
    </dgm:pt>
    <dgm:pt modelId="{B8AFE177-A256-41B6-A2BB-72CBA74D0A93}" type="pres">
      <dgm:prSet presAssocID="{F18A4DDB-F65D-4A89-92F3-851CD1A7C6C4}" presName="Name37" presStyleLbl="parChTrans1D2" presStyleIdx="0" presStyleCnt="3"/>
      <dgm:spPr/>
    </dgm:pt>
    <dgm:pt modelId="{4B76A1D0-6971-4AB3-84C6-787AC5BC3499}" type="pres">
      <dgm:prSet presAssocID="{52D427C9-EF9D-45D0-AF30-8F391DD91F3D}" presName="hierRoot2" presStyleCnt="0">
        <dgm:presLayoutVars>
          <dgm:hierBranch val="init"/>
        </dgm:presLayoutVars>
      </dgm:prSet>
      <dgm:spPr/>
    </dgm:pt>
    <dgm:pt modelId="{0EE8EFF7-C546-48EB-B30B-A2F56B96262C}" type="pres">
      <dgm:prSet presAssocID="{52D427C9-EF9D-45D0-AF30-8F391DD91F3D}" presName="rootComposite" presStyleCnt="0"/>
      <dgm:spPr/>
    </dgm:pt>
    <dgm:pt modelId="{D5B29B19-A4B4-496F-8435-DB5C2795104A}" type="pres">
      <dgm:prSet presAssocID="{52D427C9-EF9D-45D0-AF30-8F391DD91F3D}" presName="rootText" presStyleLbl="node2" presStyleIdx="0" presStyleCnt="3">
        <dgm:presLayoutVars>
          <dgm:chPref val="3"/>
        </dgm:presLayoutVars>
      </dgm:prSet>
      <dgm:spPr/>
    </dgm:pt>
    <dgm:pt modelId="{223E37E9-727D-4657-B729-48755752A8E2}" type="pres">
      <dgm:prSet presAssocID="{52D427C9-EF9D-45D0-AF30-8F391DD91F3D}" presName="rootConnector" presStyleLbl="node2" presStyleIdx="0" presStyleCnt="3"/>
      <dgm:spPr/>
    </dgm:pt>
    <dgm:pt modelId="{E5F0CA22-00B6-4FE3-B617-D896DA20144F}" type="pres">
      <dgm:prSet presAssocID="{52D427C9-EF9D-45D0-AF30-8F391DD91F3D}" presName="hierChild4" presStyleCnt="0"/>
      <dgm:spPr/>
    </dgm:pt>
    <dgm:pt modelId="{41655EA8-6BFC-4892-8C04-F518368453FA}" type="pres">
      <dgm:prSet presAssocID="{52D427C9-EF9D-45D0-AF30-8F391DD91F3D}" presName="hierChild5" presStyleCnt="0"/>
      <dgm:spPr/>
    </dgm:pt>
    <dgm:pt modelId="{50316DFB-F917-445B-BC9F-3699A325BBFF}" type="pres">
      <dgm:prSet presAssocID="{046EEC8E-6214-4BBA-BB38-24B16508566E}" presName="Name37" presStyleLbl="parChTrans1D2" presStyleIdx="1" presStyleCnt="3"/>
      <dgm:spPr/>
    </dgm:pt>
    <dgm:pt modelId="{6BE93C57-D73B-4C7E-914A-9F417C418E5F}" type="pres">
      <dgm:prSet presAssocID="{5333630B-59B4-4EB6-8FB0-FD64114B8295}" presName="hierRoot2" presStyleCnt="0">
        <dgm:presLayoutVars>
          <dgm:hierBranch val="init"/>
        </dgm:presLayoutVars>
      </dgm:prSet>
      <dgm:spPr/>
    </dgm:pt>
    <dgm:pt modelId="{67FE56C3-D700-4FD4-AC4C-23A644C15BF9}" type="pres">
      <dgm:prSet presAssocID="{5333630B-59B4-4EB6-8FB0-FD64114B8295}" presName="rootComposite" presStyleCnt="0"/>
      <dgm:spPr/>
    </dgm:pt>
    <dgm:pt modelId="{CD1BB0F2-7B30-4B4A-A4AF-89F12850C197}" type="pres">
      <dgm:prSet presAssocID="{5333630B-59B4-4EB6-8FB0-FD64114B8295}" presName="rootText" presStyleLbl="node2" presStyleIdx="1" presStyleCnt="3">
        <dgm:presLayoutVars>
          <dgm:chPref val="3"/>
        </dgm:presLayoutVars>
      </dgm:prSet>
      <dgm:spPr/>
    </dgm:pt>
    <dgm:pt modelId="{F99070EA-B6F6-495B-A6AD-5ACA661E8726}" type="pres">
      <dgm:prSet presAssocID="{5333630B-59B4-4EB6-8FB0-FD64114B8295}" presName="rootConnector" presStyleLbl="node2" presStyleIdx="1" presStyleCnt="3"/>
      <dgm:spPr/>
    </dgm:pt>
    <dgm:pt modelId="{8002CADA-BA39-4016-B21F-AFE36D199C8A}" type="pres">
      <dgm:prSet presAssocID="{5333630B-59B4-4EB6-8FB0-FD64114B8295}" presName="hierChild4" presStyleCnt="0"/>
      <dgm:spPr/>
    </dgm:pt>
    <dgm:pt modelId="{3108DD84-5CA0-4065-80ED-3EB4DE563D83}" type="pres">
      <dgm:prSet presAssocID="{5333630B-59B4-4EB6-8FB0-FD64114B8295}" presName="hierChild5" presStyleCnt="0"/>
      <dgm:spPr/>
    </dgm:pt>
    <dgm:pt modelId="{9A1BE6ED-18CB-4CA6-8544-8C7E180C40CE}" type="pres">
      <dgm:prSet presAssocID="{E1F7920C-AF94-4ECD-B956-6B68D9685382}" presName="Name37" presStyleLbl="parChTrans1D2" presStyleIdx="2" presStyleCnt="3"/>
      <dgm:spPr/>
    </dgm:pt>
    <dgm:pt modelId="{0838D12A-83A5-4DFE-A613-4D1C8B647D80}" type="pres">
      <dgm:prSet presAssocID="{70CCE722-7C58-4142-BAB9-09C6431E5C3C}" presName="hierRoot2" presStyleCnt="0">
        <dgm:presLayoutVars>
          <dgm:hierBranch val="init"/>
        </dgm:presLayoutVars>
      </dgm:prSet>
      <dgm:spPr/>
    </dgm:pt>
    <dgm:pt modelId="{876D3CBC-3B3F-428D-A8C3-95AE65BC72D5}" type="pres">
      <dgm:prSet presAssocID="{70CCE722-7C58-4142-BAB9-09C6431E5C3C}" presName="rootComposite" presStyleCnt="0"/>
      <dgm:spPr/>
    </dgm:pt>
    <dgm:pt modelId="{18BF6365-9EB4-498F-A3A7-B4930220470E}" type="pres">
      <dgm:prSet presAssocID="{70CCE722-7C58-4142-BAB9-09C6431E5C3C}" presName="rootText" presStyleLbl="node2" presStyleIdx="2" presStyleCnt="3">
        <dgm:presLayoutVars>
          <dgm:chPref val="3"/>
        </dgm:presLayoutVars>
      </dgm:prSet>
      <dgm:spPr/>
    </dgm:pt>
    <dgm:pt modelId="{5247AD36-CDBF-4942-8802-C8BEDFAA4C11}" type="pres">
      <dgm:prSet presAssocID="{70CCE722-7C58-4142-BAB9-09C6431E5C3C}" presName="rootConnector" presStyleLbl="node2" presStyleIdx="2" presStyleCnt="3"/>
      <dgm:spPr/>
    </dgm:pt>
    <dgm:pt modelId="{8F9D77CE-C9AC-4FC5-B99B-1FD8EEBA2113}" type="pres">
      <dgm:prSet presAssocID="{70CCE722-7C58-4142-BAB9-09C6431E5C3C}" presName="hierChild4" presStyleCnt="0"/>
      <dgm:spPr/>
    </dgm:pt>
    <dgm:pt modelId="{6994772C-4104-4882-9B8B-6A8F867F7AFA}" type="pres">
      <dgm:prSet presAssocID="{70CCE722-7C58-4142-BAB9-09C6431E5C3C}" presName="hierChild5" presStyleCnt="0"/>
      <dgm:spPr/>
    </dgm:pt>
    <dgm:pt modelId="{7CA25B01-0C7E-4DA1-BD13-DA3FF336432A}" type="pres">
      <dgm:prSet presAssocID="{A22618E6-EA86-4926-A516-EED16381D430}" presName="hierChild3" presStyleCnt="0"/>
      <dgm:spPr/>
    </dgm:pt>
  </dgm:ptLst>
  <dgm:cxnLst>
    <dgm:cxn modelId="{BEA10726-4931-46BB-AA17-F372652B6330}" type="presOf" srcId="{70CCE722-7C58-4142-BAB9-09C6431E5C3C}" destId="{18BF6365-9EB4-498F-A3A7-B4930220470E}" srcOrd="0" destOrd="0" presId="urn:microsoft.com/office/officeart/2005/8/layout/orgChart1"/>
    <dgm:cxn modelId="{A56BC051-A7E0-48F9-B521-4A04D9AF21A5}" srcId="{1E9F3C9B-513C-4638-A929-FF6310BCC667}" destId="{A22618E6-EA86-4926-A516-EED16381D430}" srcOrd="0" destOrd="0" parTransId="{D21E64C8-17DE-42D8-BB50-809EF631EF16}" sibTransId="{545ADADE-312D-41D9-850B-04F3E5A188D2}"/>
    <dgm:cxn modelId="{55529B66-D1C3-40A1-8C27-67A4F0AEB4A4}" type="presOf" srcId="{5333630B-59B4-4EB6-8FB0-FD64114B8295}" destId="{F99070EA-B6F6-495B-A6AD-5ACA661E8726}" srcOrd="1" destOrd="0" presId="urn:microsoft.com/office/officeart/2005/8/layout/orgChart1"/>
    <dgm:cxn modelId="{CD980372-C02D-412B-84F1-57E58BA8F933}" type="presOf" srcId="{046EEC8E-6214-4BBA-BB38-24B16508566E}" destId="{50316DFB-F917-445B-BC9F-3699A325BBFF}" srcOrd="0" destOrd="0" presId="urn:microsoft.com/office/officeart/2005/8/layout/orgChart1"/>
    <dgm:cxn modelId="{1A188379-DEEA-4E75-98F3-C751B2E31A5E}" type="presOf" srcId="{52D427C9-EF9D-45D0-AF30-8F391DD91F3D}" destId="{223E37E9-727D-4657-B729-48755752A8E2}" srcOrd="1" destOrd="0" presId="urn:microsoft.com/office/officeart/2005/8/layout/orgChart1"/>
    <dgm:cxn modelId="{BF962084-218F-4383-9B68-197DC9BDB767}" srcId="{A22618E6-EA86-4926-A516-EED16381D430}" destId="{70CCE722-7C58-4142-BAB9-09C6431E5C3C}" srcOrd="2" destOrd="0" parTransId="{E1F7920C-AF94-4ECD-B956-6B68D9685382}" sibTransId="{CCDCA494-5B5D-4591-88AA-6C7F278AC03E}"/>
    <dgm:cxn modelId="{81FEA289-1A1A-4080-A03F-2F3F00560659}" type="presOf" srcId="{1E9F3C9B-513C-4638-A929-FF6310BCC667}" destId="{A47B4133-1CC0-4330-A391-A397B609E262}" srcOrd="0" destOrd="0" presId="urn:microsoft.com/office/officeart/2005/8/layout/orgChart1"/>
    <dgm:cxn modelId="{1D5EA896-A701-4D9F-8E94-736A521C08EE}" type="presOf" srcId="{A22618E6-EA86-4926-A516-EED16381D430}" destId="{D3322603-5F44-47B3-98CD-89C2C20C3CC7}" srcOrd="0" destOrd="0" presId="urn:microsoft.com/office/officeart/2005/8/layout/orgChart1"/>
    <dgm:cxn modelId="{65B6B2A2-BF52-4198-8656-6E2E54DA2D3D}" type="presOf" srcId="{70CCE722-7C58-4142-BAB9-09C6431E5C3C}" destId="{5247AD36-CDBF-4942-8802-C8BEDFAA4C11}" srcOrd="1" destOrd="0" presId="urn:microsoft.com/office/officeart/2005/8/layout/orgChart1"/>
    <dgm:cxn modelId="{3681E8B5-6861-4EAA-82BC-1F2613EBB513}" srcId="{A22618E6-EA86-4926-A516-EED16381D430}" destId="{52D427C9-EF9D-45D0-AF30-8F391DD91F3D}" srcOrd="0" destOrd="0" parTransId="{F18A4DDB-F65D-4A89-92F3-851CD1A7C6C4}" sibTransId="{7077A784-C6C0-4CCD-8E4B-DB22F6E7B088}"/>
    <dgm:cxn modelId="{C88DAABD-5B33-4029-A76A-4B6E0F63978A}" type="presOf" srcId="{A22618E6-EA86-4926-A516-EED16381D430}" destId="{3FBBB217-FDFE-4A17-9D8A-E8FCE64E74DD}" srcOrd="1" destOrd="0" presId="urn:microsoft.com/office/officeart/2005/8/layout/orgChart1"/>
    <dgm:cxn modelId="{8C540CC3-AA2F-4016-9325-F6F1B9A4B418}" type="presOf" srcId="{F18A4DDB-F65D-4A89-92F3-851CD1A7C6C4}" destId="{B8AFE177-A256-41B6-A2BB-72CBA74D0A93}" srcOrd="0" destOrd="0" presId="urn:microsoft.com/office/officeart/2005/8/layout/orgChart1"/>
    <dgm:cxn modelId="{6D1ACCCB-A28B-4990-A2EC-75958475E217}" srcId="{A22618E6-EA86-4926-A516-EED16381D430}" destId="{5333630B-59B4-4EB6-8FB0-FD64114B8295}" srcOrd="1" destOrd="0" parTransId="{046EEC8E-6214-4BBA-BB38-24B16508566E}" sibTransId="{290C14DC-AC41-472C-BDE4-FF84D80EFC53}"/>
    <dgm:cxn modelId="{D3946BF2-BA74-4166-A415-640724C8EDEC}" type="presOf" srcId="{5333630B-59B4-4EB6-8FB0-FD64114B8295}" destId="{CD1BB0F2-7B30-4B4A-A4AF-89F12850C197}" srcOrd="0" destOrd="0" presId="urn:microsoft.com/office/officeart/2005/8/layout/orgChart1"/>
    <dgm:cxn modelId="{043E30F5-D904-4E70-B00D-020048E014E8}" type="presOf" srcId="{52D427C9-EF9D-45D0-AF30-8F391DD91F3D}" destId="{D5B29B19-A4B4-496F-8435-DB5C2795104A}" srcOrd="0" destOrd="0" presId="urn:microsoft.com/office/officeart/2005/8/layout/orgChart1"/>
    <dgm:cxn modelId="{D543D6FE-4E88-4615-B111-315416F3E39A}" type="presOf" srcId="{E1F7920C-AF94-4ECD-B956-6B68D9685382}" destId="{9A1BE6ED-18CB-4CA6-8544-8C7E180C40CE}" srcOrd="0" destOrd="0" presId="urn:microsoft.com/office/officeart/2005/8/layout/orgChart1"/>
    <dgm:cxn modelId="{66FC523E-4318-45EB-AD41-FC69E6665C3F}" type="presParOf" srcId="{A47B4133-1CC0-4330-A391-A397B609E262}" destId="{757A5D95-F1F3-4E10-982E-56B6B9EECE1E}" srcOrd="0" destOrd="0" presId="urn:microsoft.com/office/officeart/2005/8/layout/orgChart1"/>
    <dgm:cxn modelId="{3A91032B-E6BE-4886-B3BB-F75003B09566}" type="presParOf" srcId="{757A5D95-F1F3-4E10-982E-56B6B9EECE1E}" destId="{CAF6455D-27EA-48D8-8BCB-1D3F0888D923}" srcOrd="0" destOrd="0" presId="urn:microsoft.com/office/officeart/2005/8/layout/orgChart1"/>
    <dgm:cxn modelId="{7C39D1B6-9C38-41C3-9F6A-3C15F0CAD9DB}" type="presParOf" srcId="{CAF6455D-27EA-48D8-8BCB-1D3F0888D923}" destId="{D3322603-5F44-47B3-98CD-89C2C20C3CC7}" srcOrd="0" destOrd="0" presId="urn:microsoft.com/office/officeart/2005/8/layout/orgChart1"/>
    <dgm:cxn modelId="{A549263B-892D-4C3E-B57A-2B954E945D82}" type="presParOf" srcId="{CAF6455D-27EA-48D8-8BCB-1D3F0888D923}" destId="{3FBBB217-FDFE-4A17-9D8A-E8FCE64E74DD}" srcOrd="1" destOrd="0" presId="urn:microsoft.com/office/officeart/2005/8/layout/orgChart1"/>
    <dgm:cxn modelId="{ADE5ED26-4779-468E-9A38-C10414714668}" type="presParOf" srcId="{757A5D95-F1F3-4E10-982E-56B6B9EECE1E}" destId="{26A808E9-F75F-4D9F-A2DD-7EEDBE386F55}" srcOrd="1" destOrd="0" presId="urn:microsoft.com/office/officeart/2005/8/layout/orgChart1"/>
    <dgm:cxn modelId="{8A502A99-703A-443F-BBC0-30A80A834393}" type="presParOf" srcId="{26A808E9-F75F-4D9F-A2DD-7EEDBE386F55}" destId="{B8AFE177-A256-41B6-A2BB-72CBA74D0A93}" srcOrd="0" destOrd="0" presId="urn:microsoft.com/office/officeart/2005/8/layout/orgChart1"/>
    <dgm:cxn modelId="{3C001111-DAB8-4E35-8B11-3F979C4D7287}" type="presParOf" srcId="{26A808E9-F75F-4D9F-A2DD-7EEDBE386F55}" destId="{4B76A1D0-6971-4AB3-84C6-787AC5BC3499}" srcOrd="1" destOrd="0" presId="urn:microsoft.com/office/officeart/2005/8/layout/orgChart1"/>
    <dgm:cxn modelId="{6D32A4E6-0A68-4876-84D2-D31FC7E50A36}" type="presParOf" srcId="{4B76A1D0-6971-4AB3-84C6-787AC5BC3499}" destId="{0EE8EFF7-C546-48EB-B30B-A2F56B96262C}" srcOrd="0" destOrd="0" presId="urn:microsoft.com/office/officeart/2005/8/layout/orgChart1"/>
    <dgm:cxn modelId="{F3C5CC19-A05C-4C03-A2CB-F0C433705F17}" type="presParOf" srcId="{0EE8EFF7-C546-48EB-B30B-A2F56B96262C}" destId="{D5B29B19-A4B4-496F-8435-DB5C2795104A}" srcOrd="0" destOrd="0" presId="urn:microsoft.com/office/officeart/2005/8/layout/orgChart1"/>
    <dgm:cxn modelId="{AA49D3B7-8757-4C21-9BB8-5F00EFC96B88}" type="presParOf" srcId="{0EE8EFF7-C546-48EB-B30B-A2F56B96262C}" destId="{223E37E9-727D-4657-B729-48755752A8E2}" srcOrd="1" destOrd="0" presId="urn:microsoft.com/office/officeart/2005/8/layout/orgChart1"/>
    <dgm:cxn modelId="{E911E13E-8277-460D-B897-6E29FF56F343}" type="presParOf" srcId="{4B76A1D0-6971-4AB3-84C6-787AC5BC3499}" destId="{E5F0CA22-00B6-4FE3-B617-D896DA20144F}" srcOrd="1" destOrd="0" presId="urn:microsoft.com/office/officeart/2005/8/layout/orgChart1"/>
    <dgm:cxn modelId="{48B037A2-52DA-4093-898F-6485A378DAE4}" type="presParOf" srcId="{4B76A1D0-6971-4AB3-84C6-787AC5BC3499}" destId="{41655EA8-6BFC-4892-8C04-F518368453FA}" srcOrd="2" destOrd="0" presId="urn:microsoft.com/office/officeart/2005/8/layout/orgChart1"/>
    <dgm:cxn modelId="{4A350550-6923-4FFF-8E19-2FCA5414B659}" type="presParOf" srcId="{26A808E9-F75F-4D9F-A2DD-7EEDBE386F55}" destId="{50316DFB-F917-445B-BC9F-3699A325BBFF}" srcOrd="2" destOrd="0" presId="urn:microsoft.com/office/officeart/2005/8/layout/orgChart1"/>
    <dgm:cxn modelId="{8F3DBE39-83AB-455F-BF10-CFDDF5119F34}" type="presParOf" srcId="{26A808E9-F75F-4D9F-A2DD-7EEDBE386F55}" destId="{6BE93C57-D73B-4C7E-914A-9F417C418E5F}" srcOrd="3" destOrd="0" presId="urn:microsoft.com/office/officeart/2005/8/layout/orgChart1"/>
    <dgm:cxn modelId="{29925FC3-6208-4865-BF80-46AF57E98C18}" type="presParOf" srcId="{6BE93C57-D73B-4C7E-914A-9F417C418E5F}" destId="{67FE56C3-D700-4FD4-AC4C-23A644C15BF9}" srcOrd="0" destOrd="0" presId="urn:microsoft.com/office/officeart/2005/8/layout/orgChart1"/>
    <dgm:cxn modelId="{BBAA8ACB-BB69-4DB9-B6C9-5A023486F782}" type="presParOf" srcId="{67FE56C3-D700-4FD4-AC4C-23A644C15BF9}" destId="{CD1BB0F2-7B30-4B4A-A4AF-89F12850C197}" srcOrd="0" destOrd="0" presId="urn:microsoft.com/office/officeart/2005/8/layout/orgChart1"/>
    <dgm:cxn modelId="{CC3E1BD9-E652-44DF-AF2E-5F16A145D157}" type="presParOf" srcId="{67FE56C3-D700-4FD4-AC4C-23A644C15BF9}" destId="{F99070EA-B6F6-495B-A6AD-5ACA661E8726}" srcOrd="1" destOrd="0" presId="urn:microsoft.com/office/officeart/2005/8/layout/orgChart1"/>
    <dgm:cxn modelId="{598405C8-FCA4-4C7C-A429-C13BE53E6773}" type="presParOf" srcId="{6BE93C57-D73B-4C7E-914A-9F417C418E5F}" destId="{8002CADA-BA39-4016-B21F-AFE36D199C8A}" srcOrd="1" destOrd="0" presId="urn:microsoft.com/office/officeart/2005/8/layout/orgChart1"/>
    <dgm:cxn modelId="{BADE26B0-0CBD-46C8-A23C-2F8DBCE87D9C}" type="presParOf" srcId="{6BE93C57-D73B-4C7E-914A-9F417C418E5F}" destId="{3108DD84-5CA0-4065-80ED-3EB4DE563D83}" srcOrd="2" destOrd="0" presId="urn:microsoft.com/office/officeart/2005/8/layout/orgChart1"/>
    <dgm:cxn modelId="{879EB150-735A-4675-A3D9-A032D089AD20}" type="presParOf" srcId="{26A808E9-F75F-4D9F-A2DD-7EEDBE386F55}" destId="{9A1BE6ED-18CB-4CA6-8544-8C7E180C40CE}" srcOrd="4" destOrd="0" presId="urn:microsoft.com/office/officeart/2005/8/layout/orgChart1"/>
    <dgm:cxn modelId="{3A19051E-3A4D-4E2A-B51E-C157B1CAFDCC}" type="presParOf" srcId="{26A808E9-F75F-4D9F-A2DD-7EEDBE386F55}" destId="{0838D12A-83A5-4DFE-A613-4D1C8B647D80}" srcOrd="5" destOrd="0" presId="urn:microsoft.com/office/officeart/2005/8/layout/orgChart1"/>
    <dgm:cxn modelId="{6DB63640-4EC8-4666-AB36-8A8714ED85FF}" type="presParOf" srcId="{0838D12A-83A5-4DFE-A613-4D1C8B647D80}" destId="{876D3CBC-3B3F-428D-A8C3-95AE65BC72D5}" srcOrd="0" destOrd="0" presId="urn:microsoft.com/office/officeart/2005/8/layout/orgChart1"/>
    <dgm:cxn modelId="{F7ADD79C-AEA7-4C41-8CC9-F8F3107DCBF4}" type="presParOf" srcId="{876D3CBC-3B3F-428D-A8C3-95AE65BC72D5}" destId="{18BF6365-9EB4-498F-A3A7-B4930220470E}" srcOrd="0" destOrd="0" presId="urn:microsoft.com/office/officeart/2005/8/layout/orgChart1"/>
    <dgm:cxn modelId="{D5E3EEC4-B853-40EA-AD8B-E1B82D17A996}" type="presParOf" srcId="{876D3CBC-3B3F-428D-A8C3-95AE65BC72D5}" destId="{5247AD36-CDBF-4942-8802-C8BEDFAA4C11}" srcOrd="1" destOrd="0" presId="urn:microsoft.com/office/officeart/2005/8/layout/orgChart1"/>
    <dgm:cxn modelId="{EA582B06-3CA5-40FC-ADD7-B5D00E9797BF}" type="presParOf" srcId="{0838D12A-83A5-4DFE-A613-4D1C8B647D80}" destId="{8F9D77CE-C9AC-4FC5-B99B-1FD8EEBA2113}" srcOrd="1" destOrd="0" presId="urn:microsoft.com/office/officeart/2005/8/layout/orgChart1"/>
    <dgm:cxn modelId="{04A3042A-DB5F-4640-8667-95ABFC062D67}" type="presParOf" srcId="{0838D12A-83A5-4DFE-A613-4D1C8B647D80}" destId="{6994772C-4104-4882-9B8B-6A8F867F7AFA}" srcOrd="2" destOrd="0" presId="urn:microsoft.com/office/officeart/2005/8/layout/orgChart1"/>
    <dgm:cxn modelId="{AF3817AB-1381-4107-A3D9-71BC58266FEA}" type="presParOf" srcId="{757A5D95-F1F3-4E10-982E-56B6B9EECE1E}" destId="{7CA25B01-0C7E-4DA1-BD13-DA3FF336432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9F3C9B-513C-4638-A929-FF6310BCC667}"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endParaRPr lang="en-US"/>
        </a:p>
      </dgm:t>
    </dgm:pt>
    <dgm:pt modelId="{A22618E6-EA86-4926-A516-EED16381D430}">
      <dgm:prSet phldrT="[Text]"/>
      <dgm:spPr/>
      <dgm:t>
        <a:bodyPr/>
        <a:lstStyle/>
        <a:p>
          <a:r>
            <a:rPr lang="en-US" dirty="0"/>
            <a:t>Economic Indicators</a:t>
          </a:r>
        </a:p>
      </dgm:t>
    </dgm:pt>
    <dgm:pt modelId="{D21E64C8-17DE-42D8-BB50-809EF631EF16}" type="parTrans" cxnId="{A56BC051-A7E0-48F9-B521-4A04D9AF21A5}">
      <dgm:prSet/>
      <dgm:spPr/>
      <dgm:t>
        <a:bodyPr/>
        <a:lstStyle/>
        <a:p>
          <a:endParaRPr lang="en-US"/>
        </a:p>
      </dgm:t>
    </dgm:pt>
    <dgm:pt modelId="{545ADADE-312D-41D9-850B-04F3E5A188D2}" type="sibTrans" cxnId="{A56BC051-A7E0-48F9-B521-4A04D9AF21A5}">
      <dgm:prSet/>
      <dgm:spPr/>
      <dgm:t>
        <a:bodyPr/>
        <a:lstStyle/>
        <a:p>
          <a:endParaRPr lang="en-US"/>
        </a:p>
      </dgm:t>
    </dgm:pt>
    <dgm:pt modelId="{52D427C9-EF9D-45D0-AF30-8F391DD91F3D}">
      <dgm:prSet phldrT="[Text]"/>
      <dgm:spPr/>
      <dgm:t>
        <a:bodyPr/>
        <a:lstStyle/>
        <a:p>
          <a:r>
            <a:rPr lang="en-US" dirty="0">
              <a:hlinkClick xmlns:r="http://schemas.openxmlformats.org/officeDocument/2006/relationships" r:id="rId1" action="ppaction://hlinksldjump"/>
            </a:rPr>
            <a:t>Gross Domestic Product (GDP)</a:t>
          </a:r>
          <a:endParaRPr lang="en-US" dirty="0"/>
        </a:p>
      </dgm:t>
    </dgm:pt>
    <dgm:pt modelId="{F18A4DDB-F65D-4A89-92F3-851CD1A7C6C4}" type="parTrans" cxnId="{3681E8B5-6861-4EAA-82BC-1F2613EBB513}">
      <dgm:prSet/>
      <dgm:spPr/>
      <dgm:t>
        <a:bodyPr/>
        <a:lstStyle/>
        <a:p>
          <a:endParaRPr lang="en-US"/>
        </a:p>
      </dgm:t>
    </dgm:pt>
    <dgm:pt modelId="{7077A784-C6C0-4CCD-8E4B-DB22F6E7B088}" type="sibTrans" cxnId="{3681E8B5-6861-4EAA-82BC-1F2613EBB513}">
      <dgm:prSet/>
      <dgm:spPr/>
      <dgm:t>
        <a:bodyPr/>
        <a:lstStyle/>
        <a:p>
          <a:endParaRPr lang="en-US"/>
        </a:p>
      </dgm:t>
    </dgm:pt>
    <dgm:pt modelId="{5333630B-59B4-4EB6-8FB0-FD64114B8295}">
      <dgm:prSet phldrT="[Text]"/>
      <dgm:spPr/>
      <dgm:t>
        <a:bodyPr/>
        <a:lstStyle/>
        <a:p>
          <a:r>
            <a:rPr lang="en-US" dirty="0">
              <a:hlinkClick xmlns:r="http://schemas.openxmlformats.org/officeDocument/2006/relationships" r:id="rId2" action="ppaction://hlinksldjump"/>
            </a:rPr>
            <a:t>Unemployment</a:t>
          </a:r>
          <a:endParaRPr lang="en-US" dirty="0"/>
        </a:p>
      </dgm:t>
    </dgm:pt>
    <dgm:pt modelId="{046EEC8E-6214-4BBA-BB38-24B16508566E}" type="parTrans" cxnId="{6D1ACCCB-A28B-4990-A2EC-75958475E217}">
      <dgm:prSet/>
      <dgm:spPr/>
      <dgm:t>
        <a:bodyPr/>
        <a:lstStyle/>
        <a:p>
          <a:endParaRPr lang="en-US"/>
        </a:p>
      </dgm:t>
    </dgm:pt>
    <dgm:pt modelId="{290C14DC-AC41-472C-BDE4-FF84D80EFC53}" type="sibTrans" cxnId="{6D1ACCCB-A28B-4990-A2EC-75958475E217}">
      <dgm:prSet/>
      <dgm:spPr/>
      <dgm:t>
        <a:bodyPr/>
        <a:lstStyle/>
        <a:p>
          <a:endParaRPr lang="en-US"/>
        </a:p>
      </dgm:t>
    </dgm:pt>
    <dgm:pt modelId="{70CCE722-7C58-4142-BAB9-09C6431E5C3C}">
      <dgm:prSet phldrT="[Text]"/>
      <dgm:spPr/>
      <dgm:t>
        <a:bodyPr/>
        <a:lstStyle/>
        <a:p>
          <a:r>
            <a:rPr lang="en-US" dirty="0">
              <a:hlinkClick xmlns:r="http://schemas.openxmlformats.org/officeDocument/2006/relationships" r:id="" action="ppaction://noaction"/>
            </a:rPr>
            <a:t>Inflation</a:t>
          </a:r>
          <a:endParaRPr lang="en-US" dirty="0"/>
        </a:p>
      </dgm:t>
    </dgm:pt>
    <dgm:pt modelId="{CCDCA494-5B5D-4591-88AA-6C7F278AC03E}" type="sibTrans" cxnId="{BF962084-218F-4383-9B68-197DC9BDB767}">
      <dgm:prSet/>
      <dgm:spPr/>
      <dgm:t>
        <a:bodyPr/>
        <a:lstStyle/>
        <a:p>
          <a:endParaRPr lang="en-US"/>
        </a:p>
      </dgm:t>
    </dgm:pt>
    <dgm:pt modelId="{E1F7920C-AF94-4ECD-B956-6B68D9685382}" type="parTrans" cxnId="{BF962084-218F-4383-9B68-197DC9BDB767}">
      <dgm:prSet/>
      <dgm:spPr/>
      <dgm:t>
        <a:bodyPr/>
        <a:lstStyle/>
        <a:p>
          <a:endParaRPr lang="en-US"/>
        </a:p>
      </dgm:t>
    </dgm:pt>
    <dgm:pt modelId="{A47B4133-1CC0-4330-A391-A397B609E262}" type="pres">
      <dgm:prSet presAssocID="{1E9F3C9B-513C-4638-A929-FF6310BCC667}" presName="hierChild1" presStyleCnt="0">
        <dgm:presLayoutVars>
          <dgm:orgChart val="1"/>
          <dgm:chPref val="1"/>
          <dgm:dir/>
          <dgm:animOne val="branch"/>
          <dgm:animLvl val="lvl"/>
          <dgm:resizeHandles/>
        </dgm:presLayoutVars>
      </dgm:prSet>
      <dgm:spPr/>
    </dgm:pt>
    <dgm:pt modelId="{757A5D95-F1F3-4E10-982E-56B6B9EECE1E}" type="pres">
      <dgm:prSet presAssocID="{A22618E6-EA86-4926-A516-EED16381D430}" presName="hierRoot1" presStyleCnt="0">
        <dgm:presLayoutVars>
          <dgm:hierBranch val="init"/>
        </dgm:presLayoutVars>
      </dgm:prSet>
      <dgm:spPr/>
    </dgm:pt>
    <dgm:pt modelId="{CAF6455D-27EA-48D8-8BCB-1D3F0888D923}" type="pres">
      <dgm:prSet presAssocID="{A22618E6-EA86-4926-A516-EED16381D430}" presName="rootComposite1" presStyleCnt="0"/>
      <dgm:spPr/>
    </dgm:pt>
    <dgm:pt modelId="{D3322603-5F44-47B3-98CD-89C2C20C3CC7}" type="pres">
      <dgm:prSet presAssocID="{A22618E6-EA86-4926-A516-EED16381D430}" presName="rootText1" presStyleLbl="node0" presStyleIdx="0" presStyleCnt="1">
        <dgm:presLayoutVars>
          <dgm:chPref val="3"/>
        </dgm:presLayoutVars>
      </dgm:prSet>
      <dgm:spPr/>
    </dgm:pt>
    <dgm:pt modelId="{3FBBB217-FDFE-4A17-9D8A-E8FCE64E74DD}" type="pres">
      <dgm:prSet presAssocID="{A22618E6-EA86-4926-A516-EED16381D430}" presName="rootConnector1" presStyleLbl="node1" presStyleIdx="0" presStyleCnt="0"/>
      <dgm:spPr/>
    </dgm:pt>
    <dgm:pt modelId="{26A808E9-F75F-4D9F-A2DD-7EEDBE386F55}" type="pres">
      <dgm:prSet presAssocID="{A22618E6-EA86-4926-A516-EED16381D430}" presName="hierChild2" presStyleCnt="0"/>
      <dgm:spPr/>
    </dgm:pt>
    <dgm:pt modelId="{B8AFE177-A256-41B6-A2BB-72CBA74D0A93}" type="pres">
      <dgm:prSet presAssocID="{F18A4DDB-F65D-4A89-92F3-851CD1A7C6C4}" presName="Name37" presStyleLbl="parChTrans1D2" presStyleIdx="0" presStyleCnt="3"/>
      <dgm:spPr/>
    </dgm:pt>
    <dgm:pt modelId="{4B76A1D0-6971-4AB3-84C6-787AC5BC3499}" type="pres">
      <dgm:prSet presAssocID="{52D427C9-EF9D-45D0-AF30-8F391DD91F3D}" presName="hierRoot2" presStyleCnt="0">
        <dgm:presLayoutVars>
          <dgm:hierBranch val="init"/>
        </dgm:presLayoutVars>
      </dgm:prSet>
      <dgm:spPr/>
    </dgm:pt>
    <dgm:pt modelId="{0EE8EFF7-C546-48EB-B30B-A2F56B96262C}" type="pres">
      <dgm:prSet presAssocID="{52D427C9-EF9D-45D0-AF30-8F391DD91F3D}" presName="rootComposite" presStyleCnt="0"/>
      <dgm:spPr/>
    </dgm:pt>
    <dgm:pt modelId="{D5B29B19-A4B4-496F-8435-DB5C2795104A}" type="pres">
      <dgm:prSet presAssocID="{52D427C9-EF9D-45D0-AF30-8F391DD91F3D}" presName="rootText" presStyleLbl="node2" presStyleIdx="0" presStyleCnt="3">
        <dgm:presLayoutVars>
          <dgm:chPref val="3"/>
        </dgm:presLayoutVars>
      </dgm:prSet>
      <dgm:spPr/>
    </dgm:pt>
    <dgm:pt modelId="{223E37E9-727D-4657-B729-48755752A8E2}" type="pres">
      <dgm:prSet presAssocID="{52D427C9-EF9D-45D0-AF30-8F391DD91F3D}" presName="rootConnector" presStyleLbl="node2" presStyleIdx="0" presStyleCnt="3"/>
      <dgm:spPr/>
    </dgm:pt>
    <dgm:pt modelId="{E5F0CA22-00B6-4FE3-B617-D896DA20144F}" type="pres">
      <dgm:prSet presAssocID="{52D427C9-EF9D-45D0-AF30-8F391DD91F3D}" presName="hierChild4" presStyleCnt="0"/>
      <dgm:spPr/>
    </dgm:pt>
    <dgm:pt modelId="{41655EA8-6BFC-4892-8C04-F518368453FA}" type="pres">
      <dgm:prSet presAssocID="{52D427C9-EF9D-45D0-AF30-8F391DD91F3D}" presName="hierChild5" presStyleCnt="0"/>
      <dgm:spPr/>
    </dgm:pt>
    <dgm:pt modelId="{50316DFB-F917-445B-BC9F-3699A325BBFF}" type="pres">
      <dgm:prSet presAssocID="{046EEC8E-6214-4BBA-BB38-24B16508566E}" presName="Name37" presStyleLbl="parChTrans1D2" presStyleIdx="1" presStyleCnt="3"/>
      <dgm:spPr/>
    </dgm:pt>
    <dgm:pt modelId="{6BE93C57-D73B-4C7E-914A-9F417C418E5F}" type="pres">
      <dgm:prSet presAssocID="{5333630B-59B4-4EB6-8FB0-FD64114B8295}" presName="hierRoot2" presStyleCnt="0">
        <dgm:presLayoutVars>
          <dgm:hierBranch val="init"/>
        </dgm:presLayoutVars>
      </dgm:prSet>
      <dgm:spPr/>
    </dgm:pt>
    <dgm:pt modelId="{67FE56C3-D700-4FD4-AC4C-23A644C15BF9}" type="pres">
      <dgm:prSet presAssocID="{5333630B-59B4-4EB6-8FB0-FD64114B8295}" presName="rootComposite" presStyleCnt="0"/>
      <dgm:spPr/>
    </dgm:pt>
    <dgm:pt modelId="{CD1BB0F2-7B30-4B4A-A4AF-89F12850C197}" type="pres">
      <dgm:prSet presAssocID="{5333630B-59B4-4EB6-8FB0-FD64114B8295}" presName="rootText" presStyleLbl="node2" presStyleIdx="1" presStyleCnt="3">
        <dgm:presLayoutVars>
          <dgm:chPref val="3"/>
        </dgm:presLayoutVars>
      </dgm:prSet>
      <dgm:spPr/>
    </dgm:pt>
    <dgm:pt modelId="{F99070EA-B6F6-495B-A6AD-5ACA661E8726}" type="pres">
      <dgm:prSet presAssocID="{5333630B-59B4-4EB6-8FB0-FD64114B8295}" presName="rootConnector" presStyleLbl="node2" presStyleIdx="1" presStyleCnt="3"/>
      <dgm:spPr/>
    </dgm:pt>
    <dgm:pt modelId="{8002CADA-BA39-4016-B21F-AFE36D199C8A}" type="pres">
      <dgm:prSet presAssocID="{5333630B-59B4-4EB6-8FB0-FD64114B8295}" presName="hierChild4" presStyleCnt="0"/>
      <dgm:spPr/>
    </dgm:pt>
    <dgm:pt modelId="{3108DD84-5CA0-4065-80ED-3EB4DE563D83}" type="pres">
      <dgm:prSet presAssocID="{5333630B-59B4-4EB6-8FB0-FD64114B8295}" presName="hierChild5" presStyleCnt="0"/>
      <dgm:spPr/>
    </dgm:pt>
    <dgm:pt modelId="{9A1BE6ED-18CB-4CA6-8544-8C7E180C40CE}" type="pres">
      <dgm:prSet presAssocID="{E1F7920C-AF94-4ECD-B956-6B68D9685382}" presName="Name37" presStyleLbl="parChTrans1D2" presStyleIdx="2" presStyleCnt="3"/>
      <dgm:spPr/>
    </dgm:pt>
    <dgm:pt modelId="{0838D12A-83A5-4DFE-A613-4D1C8B647D80}" type="pres">
      <dgm:prSet presAssocID="{70CCE722-7C58-4142-BAB9-09C6431E5C3C}" presName="hierRoot2" presStyleCnt="0">
        <dgm:presLayoutVars>
          <dgm:hierBranch val="init"/>
        </dgm:presLayoutVars>
      </dgm:prSet>
      <dgm:spPr/>
    </dgm:pt>
    <dgm:pt modelId="{876D3CBC-3B3F-428D-A8C3-95AE65BC72D5}" type="pres">
      <dgm:prSet presAssocID="{70CCE722-7C58-4142-BAB9-09C6431E5C3C}" presName="rootComposite" presStyleCnt="0"/>
      <dgm:spPr/>
    </dgm:pt>
    <dgm:pt modelId="{18BF6365-9EB4-498F-A3A7-B4930220470E}" type="pres">
      <dgm:prSet presAssocID="{70CCE722-7C58-4142-BAB9-09C6431E5C3C}" presName="rootText" presStyleLbl="node2" presStyleIdx="2" presStyleCnt="3">
        <dgm:presLayoutVars>
          <dgm:chPref val="3"/>
        </dgm:presLayoutVars>
      </dgm:prSet>
      <dgm:spPr/>
    </dgm:pt>
    <dgm:pt modelId="{5247AD36-CDBF-4942-8802-C8BEDFAA4C11}" type="pres">
      <dgm:prSet presAssocID="{70CCE722-7C58-4142-BAB9-09C6431E5C3C}" presName="rootConnector" presStyleLbl="node2" presStyleIdx="2" presStyleCnt="3"/>
      <dgm:spPr/>
    </dgm:pt>
    <dgm:pt modelId="{8F9D77CE-C9AC-4FC5-B99B-1FD8EEBA2113}" type="pres">
      <dgm:prSet presAssocID="{70CCE722-7C58-4142-BAB9-09C6431E5C3C}" presName="hierChild4" presStyleCnt="0"/>
      <dgm:spPr/>
    </dgm:pt>
    <dgm:pt modelId="{6994772C-4104-4882-9B8B-6A8F867F7AFA}" type="pres">
      <dgm:prSet presAssocID="{70CCE722-7C58-4142-BAB9-09C6431E5C3C}" presName="hierChild5" presStyleCnt="0"/>
      <dgm:spPr/>
    </dgm:pt>
    <dgm:pt modelId="{7CA25B01-0C7E-4DA1-BD13-DA3FF336432A}" type="pres">
      <dgm:prSet presAssocID="{A22618E6-EA86-4926-A516-EED16381D430}" presName="hierChild3" presStyleCnt="0"/>
      <dgm:spPr/>
    </dgm:pt>
  </dgm:ptLst>
  <dgm:cxnLst>
    <dgm:cxn modelId="{BEA10726-4931-46BB-AA17-F372652B6330}" type="presOf" srcId="{70CCE722-7C58-4142-BAB9-09C6431E5C3C}" destId="{18BF6365-9EB4-498F-A3A7-B4930220470E}" srcOrd="0" destOrd="0" presId="urn:microsoft.com/office/officeart/2005/8/layout/orgChart1"/>
    <dgm:cxn modelId="{A56BC051-A7E0-48F9-B521-4A04D9AF21A5}" srcId="{1E9F3C9B-513C-4638-A929-FF6310BCC667}" destId="{A22618E6-EA86-4926-A516-EED16381D430}" srcOrd="0" destOrd="0" parTransId="{D21E64C8-17DE-42D8-BB50-809EF631EF16}" sibTransId="{545ADADE-312D-41D9-850B-04F3E5A188D2}"/>
    <dgm:cxn modelId="{55529B66-D1C3-40A1-8C27-67A4F0AEB4A4}" type="presOf" srcId="{5333630B-59B4-4EB6-8FB0-FD64114B8295}" destId="{F99070EA-B6F6-495B-A6AD-5ACA661E8726}" srcOrd="1" destOrd="0" presId="urn:microsoft.com/office/officeart/2005/8/layout/orgChart1"/>
    <dgm:cxn modelId="{CD980372-C02D-412B-84F1-57E58BA8F933}" type="presOf" srcId="{046EEC8E-6214-4BBA-BB38-24B16508566E}" destId="{50316DFB-F917-445B-BC9F-3699A325BBFF}" srcOrd="0" destOrd="0" presId="urn:microsoft.com/office/officeart/2005/8/layout/orgChart1"/>
    <dgm:cxn modelId="{1A188379-DEEA-4E75-98F3-C751B2E31A5E}" type="presOf" srcId="{52D427C9-EF9D-45D0-AF30-8F391DD91F3D}" destId="{223E37E9-727D-4657-B729-48755752A8E2}" srcOrd="1" destOrd="0" presId="urn:microsoft.com/office/officeart/2005/8/layout/orgChart1"/>
    <dgm:cxn modelId="{BF962084-218F-4383-9B68-197DC9BDB767}" srcId="{A22618E6-EA86-4926-A516-EED16381D430}" destId="{70CCE722-7C58-4142-BAB9-09C6431E5C3C}" srcOrd="2" destOrd="0" parTransId="{E1F7920C-AF94-4ECD-B956-6B68D9685382}" sibTransId="{CCDCA494-5B5D-4591-88AA-6C7F278AC03E}"/>
    <dgm:cxn modelId="{81FEA289-1A1A-4080-A03F-2F3F00560659}" type="presOf" srcId="{1E9F3C9B-513C-4638-A929-FF6310BCC667}" destId="{A47B4133-1CC0-4330-A391-A397B609E262}" srcOrd="0" destOrd="0" presId="urn:microsoft.com/office/officeart/2005/8/layout/orgChart1"/>
    <dgm:cxn modelId="{1D5EA896-A701-4D9F-8E94-736A521C08EE}" type="presOf" srcId="{A22618E6-EA86-4926-A516-EED16381D430}" destId="{D3322603-5F44-47B3-98CD-89C2C20C3CC7}" srcOrd="0" destOrd="0" presId="urn:microsoft.com/office/officeart/2005/8/layout/orgChart1"/>
    <dgm:cxn modelId="{65B6B2A2-BF52-4198-8656-6E2E54DA2D3D}" type="presOf" srcId="{70CCE722-7C58-4142-BAB9-09C6431E5C3C}" destId="{5247AD36-CDBF-4942-8802-C8BEDFAA4C11}" srcOrd="1" destOrd="0" presId="urn:microsoft.com/office/officeart/2005/8/layout/orgChart1"/>
    <dgm:cxn modelId="{3681E8B5-6861-4EAA-82BC-1F2613EBB513}" srcId="{A22618E6-EA86-4926-A516-EED16381D430}" destId="{52D427C9-EF9D-45D0-AF30-8F391DD91F3D}" srcOrd="0" destOrd="0" parTransId="{F18A4DDB-F65D-4A89-92F3-851CD1A7C6C4}" sibTransId="{7077A784-C6C0-4CCD-8E4B-DB22F6E7B088}"/>
    <dgm:cxn modelId="{C88DAABD-5B33-4029-A76A-4B6E0F63978A}" type="presOf" srcId="{A22618E6-EA86-4926-A516-EED16381D430}" destId="{3FBBB217-FDFE-4A17-9D8A-E8FCE64E74DD}" srcOrd="1" destOrd="0" presId="urn:microsoft.com/office/officeart/2005/8/layout/orgChart1"/>
    <dgm:cxn modelId="{8C540CC3-AA2F-4016-9325-F6F1B9A4B418}" type="presOf" srcId="{F18A4DDB-F65D-4A89-92F3-851CD1A7C6C4}" destId="{B8AFE177-A256-41B6-A2BB-72CBA74D0A93}" srcOrd="0" destOrd="0" presId="urn:microsoft.com/office/officeart/2005/8/layout/orgChart1"/>
    <dgm:cxn modelId="{6D1ACCCB-A28B-4990-A2EC-75958475E217}" srcId="{A22618E6-EA86-4926-A516-EED16381D430}" destId="{5333630B-59B4-4EB6-8FB0-FD64114B8295}" srcOrd="1" destOrd="0" parTransId="{046EEC8E-6214-4BBA-BB38-24B16508566E}" sibTransId="{290C14DC-AC41-472C-BDE4-FF84D80EFC53}"/>
    <dgm:cxn modelId="{D3946BF2-BA74-4166-A415-640724C8EDEC}" type="presOf" srcId="{5333630B-59B4-4EB6-8FB0-FD64114B8295}" destId="{CD1BB0F2-7B30-4B4A-A4AF-89F12850C197}" srcOrd="0" destOrd="0" presId="urn:microsoft.com/office/officeart/2005/8/layout/orgChart1"/>
    <dgm:cxn modelId="{043E30F5-D904-4E70-B00D-020048E014E8}" type="presOf" srcId="{52D427C9-EF9D-45D0-AF30-8F391DD91F3D}" destId="{D5B29B19-A4B4-496F-8435-DB5C2795104A}" srcOrd="0" destOrd="0" presId="urn:microsoft.com/office/officeart/2005/8/layout/orgChart1"/>
    <dgm:cxn modelId="{D543D6FE-4E88-4615-B111-315416F3E39A}" type="presOf" srcId="{E1F7920C-AF94-4ECD-B956-6B68D9685382}" destId="{9A1BE6ED-18CB-4CA6-8544-8C7E180C40CE}" srcOrd="0" destOrd="0" presId="urn:microsoft.com/office/officeart/2005/8/layout/orgChart1"/>
    <dgm:cxn modelId="{66FC523E-4318-45EB-AD41-FC69E6665C3F}" type="presParOf" srcId="{A47B4133-1CC0-4330-A391-A397B609E262}" destId="{757A5D95-F1F3-4E10-982E-56B6B9EECE1E}" srcOrd="0" destOrd="0" presId="urn:microsoft.com/office/officeart/2005/8/layout/orgChart1"/>
    <dgm:cxn modelId="{3A91032B-E6BE-4886-B3BB-F75003B09566}" type="presParOf" srcId="{757A5D95-F1F3-4E10-982E-56B6B9EECE1E}" destId="{CAF6455D-27EA-48D8-8BCB-1D3F0888D923}" srcOrd="0" destOrd="0" presId="urn:microsoft.com/office/officeart/2005/8/layout/orgChart1"/>
    <dgm:cxn modelId="{7C39D1B6-9C38-41C3-9F6A-3C15F0CAD9DB}" type="presParOf" srcId="{CAF6455D-27EA-48D8-8BCB-1D3F0888D923}" destId="{D3322603-5F44-47B3-98CD-89C2C20C3CC7}" srcOrd="0" destOrd="0" presId="urn:microsoft.com/office/officeart/2005/8/layout/orgChart1"/>
    <dgm:cxn modelId="{A549263B-892D-4C3E-B57A-2B954E945D82}" type="presParOf" srcId="{CAF6455D-27EA-48D8-8BCB-1D3F0888D923}" destId="{3FBBB217-FDFE-4A17-9D8A-E8FCE64E74DD}" srcOrd="1" destOrd="0" presId="urn:microsoft.com/office/officeart/2005/8/layout/orgChart1"/>
    <dgm:cxn modelId="{ADE5ED26-4779-468E-9A38-C10414714668}" type="presParOf" srcId="{757A5D95-F1F3-4E10-982E-56B6B9EECE1E}" destId="{26A808E9-F75F-4D9F-A2DD-7EEDBE386F55}" srcOrd="1" destOrd="0" presId="urn:microsoft.com/office/officeart/2005/8/layout/orgChart1"/>
    <dgm:cxn modelId="{8A502A99-703A-443F-BBC0-30A80A834393}" type="presParOf" srcId="{26A808E9-F75F-4D9F-A2DD-7EEDBE386F55}" destId="{B8AFE177-A256-41B6-A2BB-72CBA74D0A93}" srcOrd="0" destOrd="0" presId="urn:microsoft.com/office/officeart/2005/8/layout/orgChart1"/>
    <dgm:cxn modelId="{3C001111-DAB8-4E35-8B11-3F979C4D7287}" type="presParOf" srcId="{26A808E9-F75F-4D9F-A2DD-7EEDBE386F55}" destId="{4B76A1D0-6971-4AB3-84C6-787AC5BC3499}" srcOrd="1" destOrd="0" presId="urn:microsoft.com/office/officeart/2005/8/layout/orgChart1"/>
    <dgm:cxn modelId="{6D32A4E6-0A68-4876-84D2-D31FC7E50A36}" type="presParOf" srcId="{4B76A1D0-6971-4AB3-84C6-787AC5BC3499}" destId="{0EE8EFF7-C546-48EB-B30B-A2F56B96262C}" srcOrd="0" destOrd="0" presId="urn:microsoft.com/office/officeart/2005/8/layout/orgChart1"/>
    <dgm:cxn modelId="{F3C5CC19-A05C-4C03-A2CB-F0C433705F17}" type="presParOf" srcId="{0EE8EFF7-C546-48EB-B30B-A2F56B96262C}" destId="{D5B29B19-A4B4-496F-8435-DB5C2795104A}" srcOrd="0" destOrd="0" presId="urn:microsoft.com/office/officeart/2005/8/layout/orgChart1"/>
    <dgm:cxn modelId="{AA49D3B7-8757-4C21-9BB8-5F00EFC96B88}" type="presParOf" srcId="{0EE8EFF7-C546-48EB-B30B-A2F56B96262C}" destId="{223E37E9-727D-4657-B729-48755752A8E2}" srcOrd="1" destOrd="0" presId="urn:microsoft.com/office/officeart/2005/8/layout/orgChart1"/>
    <dgm:cxn modelId="{E911E13E-8277-460D-B897-6E29FF56F343}" type="presParOf" srcId="{4B76A1D0-6971-4AB3-84C6-787AC5BC3499}" destId="{E5F0CA22-00B6-4FE3-B617-D896DA20144F}" srcOrd="1" destOrd="0" presId="urn:microsoft.com/office/officeart/2005/8/layout/orgChart1"/>
    <dgm:cxn modelId="{48B037A2-52DA-4093-898F-6485A378DAE4}" type="presParOf" srcId="{4B76A1D0-6971-4AB3-84C6-787AC5BC3499}" destId="{41655EA8-6BFC-4892-8C04-F518368453FA}" srcOrd="2" destOrd="0" presId="urn:microsoft.com/office/officeart/2005/8/layout/orgChart1"/>
    <dgm:cxn modelId="{4A350550-6923-4FFF-8E19-2FCA5414B659}" type="presParOf" srcId="{26A808E9-F75F-4D9F-A2DD-7EEDBE386F55}" destId="{50316DFB-F917-445B-BC9F-3699A325BBFF}" srcOrd="2" destOrd="0" presId="urn:microsoft.com/office/officeart/2005/8/layout/orgChart1"/>
    <dgm:cxn modelId="{8F3DBE39-83AB-455F-BF10-CFDDF5119F34}" type="presParOf" srcId="{26A808E9-F75F-4D9F-A2DD-7EEDBE386F55}" destId="{6BE93C57-D73B-4C7E-914A-9F417C418E5F}" srcOrd="3" destOrd="0" presId="urn:microsoft.com/office/officeart/2005/8/layout/orgChart1"/>
    <dgm:cxn modelId="{29925FC3-6208-4865-BF80-46AF57E98C18}" type="presParOf" srcId="{6BE93C57-D73B-4C7E-914A-9F417C418E5F}" destId="{67FE56C3-D700-4FD4-AC4C-23A644C15BF9}" srcOrd="0" destOrd="0" presId="urn:microsoft.com/office/officeart/2005/8/layout/orgChart1"/>
    <dgm:cxn modelId="{BBAA8ACB-BB69-4DB9-B6C9-5A023486F782}" type="presParOf" srcId="{67FE56C3-D700-4FD4-AC4C-23A644C15BF9}" destId="{CD1BB0F2-7B30-4B4A-A4AF-89F12850C197}" srcOrd="0" destOrd="0" presId="urn:microsoft.com/office/officeart/2005/8/layout/orgChart1"/>
    <dgm:cxn modelId="{CC3E1BD9-E652-44DF-AF2E-5F16A145D157}" type="presParOf" srcId="{67FE56C3-D700-4FD4-AC4C-23A644C15BF9}" destId="{F99070EA-B6F6-495B-A6AD-5ACA661E8726}" srcOrd="1" destOrd="0" presId="urn:microsoft.com/office/officeart/2005/8/layout/orgChart1"/>
    <dgm:cxn modelId="{598405C8-FCA4-4C7C-A429-C13BE53E6773}" type="presParOf" srcId="{6BE93C57-D73B-4C7E-914A-9F417C418E5F}" destId="{8002CADA-BA39-4016-B21F-AFE36D199C8A}" srcOrd="1" destOrd="0" presId="urn:microsoft.com/office/officeart/2005/8/layout/orgChart1"/>
    <dgm:cxn modelId="{BADE26B0-0CBD-46C8-A23C-2F8DBCE87D9C}" type="presParOf" srcId="{6BE93C57-D73B-4C7E-914A-9F417C418E5F}" destId="{3108DD84-5CA0-4065-80ED-3EB4DE563D83}" srcOrd="2" destOrd="0" presId="urn:microsoft.com/office/officeart/2005/8/layout/orgChart1"/>
    <dgm:cxn modelId="{879EB150-735A-4675-A3D9-A032D089AD20}" type="presParOf" srcId="{26A808E9-F75F-4D9F-A2DD-7EEDBE386F55}" destId="{9A1BE6ED-18CB-4CA6-8544-8C7E180C40CE}" srcOrd="4" destOrd="0" presId="urn:microsoft.com/office/officeart/2005/8/layout/orgChart1"/>
    <dgm:cxn modelId="{3A19051E-3A4D-4E2A-B51E-C157B1CAFDCC}" type="presParOf" srcId="{26A808E9-F75F-4D9F-A2DD-7EEDBE386F55}" destId="{0838D12A-83A5-4DFE-A613-4D1C8B647D80}" srcOrd="5" destOrd="0" presId="urn:microsoft.com/office/officeart/2005/8/layout/orgChart1"/>
    <dgm:cxn modelId="{6DB63640-4EC8-4666-AB36-8A8714ED85FF}" type="presParOf" srcId="{0838D12A-83A5-4DFE-A613-4D1C8B647D80}" destId="{876D3CBC-3B3F-428D-A8C3-95AE65BC72D5}" srcOrd="0" destOrd="0" presId="urn:microsoft.com/office/officeart/2005/8/layout/orgChart1"/>
    <dgm:cxn modelId="{F7ADD79C-AEA7-4C41-8CC9-F8F3107DCBF4}" type="presParOf" srcId="{876D3CBC-3B3F-428D-A8C3-95AE65BC72D5}" destId="{18BF6365-9EB4-498F-A3A7-B4930220470E}" srcOrd="0" destOrd="0" presId="urn:microsoft.com/office/officeart/2005/8/layout/orgChart1"/>
    <dgm:cxn modelId="{D5E3EEC4-B853-40EA-AD8B-E1B82D17A996}" type="presParOf" srcId="{876D3CBC-3B3F-428D-A8C3-95AE65BC72D5}" destId="{5247AD36-CDBF-4942-8802-C8BEDFAA4C11}" srcOrd="1" destOrd="0" presId="urn:microsoft.com/office/officeart/2005/8/layout/orgChart1"/>
    <dgm:cxn modelId="{EA582B06-3CA5-40FC-ADD7-B5D00E9797BF}" type="presParOf" srcId="{0838D12A-83A5-4DFE-A613-4D1C8B647D80}" destId="{8F9D77CE-C9AC-4FC5-B99B-1FD8EEBA2113}" srcOrd="1" destOrd="0" presId="urn:microsoft.com/office/officeart/2005/8/layout/orgChart1"/>
    <dgm:cxn modelId="{04A3042A-DB5F-4640-8667-95ABFC062D67}" type="presParOf" srcId="{0838D12A-83A5-4DFE-A613-4D1C8B647D80}" destId="{6994772C-4104-4882-9B8B-6A8F867F7AFA}" srcOrd="2" destOrd="0" presId="urn:microsoft.com/office/officeart/2005/8/layout/orgChart1"/>
    <dgm:cxn modelId="{AF3817AB-1381-4107-A3D9-71BC58266FEA}" type="presParOf" srcId="{757A5D95-F1F3-4E10-982E-56B6B9EECE1E}" destId="{7CA25B01-0C7E-4DA1-BD13-DA3FF336432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1BE6ED-18CB-4CA6-8544-8C7E180C40CE}">
      <dsp:nvSpPr>
        <dsp:cNvPr id="0" name=""/>
        <dsp:cNvSpPr/>
      </dsp:nvSpPr>
      <dsp:spPr>
        <a:xfrm>
          <a:off x="3285469" y="1561581"/>
          <a:ext cx="2324493" cy="403424"/>
        </a:xfrm>
        <a:custGeom>
          <a:avLst/>
          <a:gdLst/>
          <a:ahLst/>
          <a:cxnLst/>
          <a:rect l="0" t="0" r="0" b="0"/>
          <a:pathLst>
            <a:path>
              <a:moveTo>
                <a:pt x="0" y="0"/>
              </a:moveTo>
              <a:lnTo>
                <a:pt x="0" y="201712"/>
              </a:lnTo>
              <a:lnTo>
                <a:pt x="2324493" y="201712"/>
              </a:lnTo>
              <a:lnTo>
                <a:pt x="2324493" y="40342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316DFB-F917-445B-BC9F-3699A325BBFF}">
      <dsp:nvSpPr>
        <dsp:cNvPr id="0" name=""/>
        <dsp:cNvSpPr/>
      </dsp:nvSpPr>
      <dsp:spPr>
        <a:xfrm>
          <a:off x="3239749" y="1561581"/>
          <a:ext cx="91440" cy="403424"/>
        </a:xfrm>
        <a:custGeom>
          <a:avLst/>
          <a:gdLst/>
          <a:ahLst/>
          <a:cxnLst/>
          <a:rect l="0" t="0" r="0" b="0"/>
          <a:pathLst>
            <a:path>
              <a:moveTo>
                <a:pt x="45720" y="0"/>
              </a:moveTo>
              <a:lnTo>
                <a:pt x="45720" y="40342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AFE177-A256-41B6-A2BB-72CBA74D0A93}">
      <dsp:nvSpPr>
        <dsp:cNvPr id="0" name=""/>
        <dsp:cNvSpPr/>
      </dsp:nvSpPr>
      <dsp:spPr>
        <a:xfrm>
          <a:off x="960975" y="1561581"/>
          <a:ext cx="2324493" cy="403424"/>
        </a:xfrm>
        <a:custGeom>
          <a:avLst/>
          <a:gdLst/>
          <a:ahLst/>
          <a:cxnLst/>
          <a:rect l="0" t="0" r="0" b="0"/>
          <a:pathLst>
            <a:path>
              <a:moveTo>
                <a:pt x="2324493" y="0"/>
              </a:moveTo>
              <a:lnTo>
                <a:pt x="2324493" y="201712"/>
              </a:lnTo>
              <a:lnTo>
                <a:pt x="0" y="201712"/>
              </a:lnTo>
              <a:lnTo>
                <a:pt x="0" y="40342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322603-5F44-47B3-98CD-89C2C20C3CC7}">
      <dsp:nvSpPr>
        <dsp:cNvPr id="0" name=""/>
        <dsp:cNvSpPr/>
      </dsp:nvSpPr>
      <dsp:spPr>
        <a:xfrm>
          <a:off x="2324934" y="601046"/>
          <a:ext cx="1921068" cy="9605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Economic Indicators</a:t>
          </a:r>
        </a:p>
      </dsp:txBody>
      <dsp:txXfrm>
        <a:off x="2324934" y="601046"/>
        <a:ext cx="1921068" cy="960534"/>
      </dsp:txXfrm>
    </dsp:sp>
    <dsp:sp modelId="{D5B29B19-A4B4-496F-8435-DB5C2795104A}">
      <dsp:nvSpPr>
        <dsp:cNvPr id="0" name=""/>
        <dsp:cNvSpPr/>
      </dsp:nvSpPr>
      <dsp:spPr>
        <a:xfrm>
          <a:off x="441" y="1965005"/>
          <a:ext cx="1921068" cy="96053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hlinkClick xmlns:r="http://schemas.openxmlformats.org/officeDocument/2006/relationships" r:id="" action="ppaction://hlinksldjump"/>
            </a:rPr>
            <a:t>Gross Domestic Product (GDP)</a:t>
          </a:r>
          <a:endParaRPr lang="en-US" sz="2300" kern="1200" dirty="0"/>
        </a:p>
      </dsp:txBody>
      <dsp:txXfrm>
        <a:off x="441" y="1965005"/>
        <a:ext cx="1921068" cy="960534"/>
      </dsp:txXfrm>
    </dsp:sp>
    <dsp:sp modelId="{CD1BB0F2-7B30-4B4A-A4AF-89F12850C197}">
      <dsp:nvSpPr>
        <dsp:cNvPr id="0" name=""/>
        <dsp:cNvSpPr/>
      </dsp:nvSpPr>
      <dsp:spPr>
        <a:xfrm>
          <a:off x="2324934" y="1965005"/>
          <a:ext cx="1921068" cy="96053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hlinkClick xmlns:r="http://schemas.openxmlformats.org/officeDocument/2006/relationships" r:id="" action="ppaction://hlinksldjump"/>
            </a:rPr>
            <a:t>Unemployment</a:t>
          </a:r>
          <a:endParaRPr lang="en-US" sz="2300" kern="1200" dirty="0"/>
        </a:p>
      </dsp:txBody>
      <dsp:txXfrm>
        <a:off x="2324934" y="1965005"/>
        <a:ext cx="1921068" cy="960534"/>
      </dsp:txXfrm>
    </dsp:sp>
    <dsp:sp modelId="{18BF6365-9EB4-498F-A3A7-B4930220470E}">
      <dsp:nvSpPr>
        <dsp:cNvPr id="0" name=""/>
        <dsp:cNvSpPr/>
      </dsp:nvSpPr>
      <dsp:spPr>
        <a:xfrm>
          <a:off x="4649427" y="1965005"/>
          <a:ext cx="1921068" cy="96053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hlinkClick xmlns:r="http://schemas.openxmlformats.org/officeDocument/2006/relationships" r:id="" action="ppaction://noaction"/>
            </a:rPr>
            <a:t>Inflation</a:t>
          </a:r>
          <a:endParaRPr lang="en-US" sz="2300" kern="1200" dirty="0"/>
        </a:p>
      </dsp:txBody>
      <dsp:txXfrm>
        <a:off x="4649427" y="1965005"/>
        <a:ext cx="1921068" cy="9605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1BE6ED-18CB-4CA6-8544-8C7E180C40CE}">
      <dsp:nvSpPr>
        <dsp:cNvPr id="0" name=""/>
        <dsp:cNvSpPr/>
      </dsp:nvSpPr>
      <dsp:spPr>
        <a:xfrm>
          <a:off x="3285469" y="1561581"/>
          <a:ext cx="2324493" cy="403424"/>
        </a:xfrm>
        <a:custGeom>
          <a:avLst/>
          <a:gdLst/>
          <a:ahLst/>
          <a:cxnLst/>
          <a:rect l="0" t="0" r="0" b="0"/>
          <a:pathLst>
            <a:path>
              <a:moveTo>
                <a:pt x="0" y="0"/>
              </a:moveTo>
              <a:lnTo>
                <a:pt x="0" y="201712"/>
              </a:lnTo>
              <a:lnTo>
                <a:pt x="2324493" y="201712"/>
              </a:lnTo>
              <a:lnTo>
                <a:pt x="2324493" y="40342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316DFB-F917-445B-BC9F-3699A325BBFF}">
      <dsp:nvSpPr>
        <dsp:cNvPr id="0" name=""/>
        <dsp:cNvSpPr/>
      </dsp:nvSpPr>
      <dsp:spPr>
        <a:xfrm>
          <a:off x="3239749" y="1561581"/>
          <a:ext cx="91440" cy="403424"/>
        </a:xfrm>
        <a:custGeom>
          <a:avLst/>
          <a:gdLst/>
          <a:ahLst/>
          <a:cxnLst/>
          <a:rect l="0" t="0" r="0" b="0"/>
          <a:pathLst>
            <a:path>
              <a:moveTo>
                <a:pt x="45720" y="0"/>
              </a:moveTo>
              <a:lnTo>
                <a:pt x="45720" y="40342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AFE177-A256-41B6-A2BB-72CBA74D0A93}">
      <dsp:nvSpPr>
        <dsp:cNvPr id="0" name=""/>
        <dsp:cNvSpPr/>
      </dsp:nvSpPr>
      <dsp:spPr>
        <a:xfrm>
          <a:off x="960975" y="1561581"/>
          <a:ext cx="2324493" cy="403424"/>
        </a:xfrm>
        <a:custGeom>
          <a:avLst/>
          <a:gdLst/>
          <a:ahLst/>
          <a:cxnLst/>
          <a:rect l="0" t="0" r="0" b="0"/>
          <a:pathLst>
            <a:path>
              <a:moveTo>
                <a:pt x="2324493" y="0"/>
              </a:moveTo>
              <a:lnTo>
                <a:pt x="2324493" y="201712"/>
              </a:lnTo>
              <a:lnTo>
                <a:pt x="0" y="201712"/>
              </a:lnTo>
              <a:lnTo>
                <a:pt x="0" y="40342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322603-5F44-47B3-98CD-89C2C20C3CC7}">
      <dsp:nvSpPr>
        <dsp:cNvPr id="0" name=""/>
        <dsp:cNvSpPr/>
      </dsp:nvSpPr>
      <dsp:spPr>
        <a:xfrm>
          <a:off x="2324934" y="601046"/>
          <a:ext cx="1921068" cy="9605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Economic Indicators</a:t>
          </a:r>
        </a:p>
      </dsp:txBody>
      <dsp:txXfrm>
        <a:off x="2324934" y="601046"/>
        <a:ext cx="1921068" cy="960534"/>
      </dsp:txXfrm>
    </dsp:sp>
    <dsp:sp modelId="{D5B29B19-A4B4-496F-8435-DB5C2795104A}">
      <dsp:nvSpPr>
        <dsp:cNvPr id="0" name=""/>
        <dsp:cNvSpPr/>
      </dsp:nvSpPr>
      <dsp:spPr>
        <a:xfrm>
          <a:off x="441" y="1965005"/>
          <a:ext cx="1921068" cy="96053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hlinkClick xmlns:r="http://schemas.openxmlformats.org/officeDocument/2006/relationships" r:id="" action="ppaction://hlinksldjump"/>
            </a:rPr>
            <a:t>Gross Domestic Product (GDP)</a:t>
          </a:r>
          <a:endParaRPr lang="en-US" sz="2300" kern="1200" dirty="0"/>
        </a:p>
      </dsp:txBody>
      <dsp:txXfrm>
        <a:off x="441" y="1965005"/>
        <a:ext cx="1921068" cy="960534"/>
      </dsp:txXfrm>
    </dsp:sp>
    <dsp:sp modelId="{CD1BB0F2-7B30-4B4A-A4AF-89F12850C197}">
      <dsp:nvSpPr>
        <dsp:cNvPr id="0" name=""/>
        <dsp:cNvSpPr/>
      </dsp:nvSpPr>
      <dsp:spPr>
        <a:xfrm>
          <a:off x="2324934" y="1965005"/>
          <a:ext cx="1921068" cy="96053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hlinkClick xmlns:r="http://schemas.openxmlformats.org/officeDocument/2006/relationships" r:id="" action="ppaction://hlinksldjump"/>
            </a:rPr>
            <a:t>Unemployment</a:t>
          </a:r>
          <a:endParaRPr lang="en-US" sz="2300" kern="1200" dirty="0"/>
        </a:p>
      </dsp:txBody>
      <dsp:txXfrm>
        <a:off x="2324934" y="1965005"/>
        <a:ext cx="1921068" cy="960534"/>
      </dsp:txXfrm>
    </dsp:sp>
    <dsp:sp modelId="{18BF6365-9EB4-498F-A3A7-B4930220470E}">
      <dsp:nvSpPr>
        <dsp:cNvPr id="0" name=""/>
        <dsp:cNvSpPr/>
      </dsp:nvSpPr>
      <dsp:spPr>
        <a:xfrm>
          <a:off x="4649427" y="1965005"/>
          <a:ext cx="1921068" cy="96053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hlinkClick xmlns:r="http://schemas.openxmlformats.org/officeDocument/2006/relationships" r:id="" action="ppaction://noaction"/>
            </a:rPr>
            <a:t>Inflation</a:t>
          </a:r>
          <a:endParaRPr lang="en-US" sz="2300" kern="1200" dirty="0"/>
        </a:p>
      </dsp:txBody>
      <dsp:txXfrm>
        <a:off x="4649427" y="1965005"/>
        <a:ext cx="1921068" cy="96053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8ACA6A-5EA2-4F9B-B34F-5F760784E436}" type="datetimeFigureOut">
              <a:rPr lang="en-US" smtClean="0"/>
              <a:t>10/11/25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4182614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ACA6A-5EA2-4F9B-B34F-5F760784E436}" type="datetimeFigureOut">
              <a:rPr lang="en-US" smtClean="0"/>
              <a:t>10/11/25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3219154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ACA6A-5EA2-4F9B-B34F-5F760784E436}" type="datetimeFigureOut">
              <a:rPr lang="en-US" smtClean="0"/>
              <a:t>10/11/25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1931377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ACA6A-5EA2-4F9B-B34F-5F760784E436}" type="datetimeFigureOut">
              <a:rPr lang="en-US" smtClean="0"/>
              <a:t>10/11/25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721336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8ACA6A-5EA2-4F9B-B34F-5F760784E436}" type="datetimeFigureOut">
              <a:rPr lang="en-US" smtClean="0"/>
              <a:t>10/11/25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290214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8ACA6A-5EA2-4F9B-B34F-5F760784E436}" type="datetimeFigureOut">
              <a:rPr lang="en-US" smtClean="0"/>
              <a:t>10/11/25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3835929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8ACA6A-5EA2-4F9B-B34F-5F760784E436}" type="datetimeFigureOut">
              <a:rPr lang="en-US" smtClean="0"/>
              <a:t>10/11/25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2498972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8ACA6A-5EA2-4F9B-B34F-5F760784E436}" type="datetimeFigureOut">
              <a:rPr lang="en-US" smtClean="0"/>
              <a:t>10/11/25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1330419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ACA6A-5EA2-4F9B-B34F-5F760784E436}" type="datetimeFigureOut">
              <a:rPr lang="en-US" smtClean="0"/>
              <a:t>10/11/25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2011095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8ACA6A-5EA2-4F9B-B34F-5F760784E436}" type="datetimeFigureOut">
              <a:rPr lang="en-US" smtClean="0"/>
              <a:t>10/11/25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322447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8ACA6A-5EA2-4F9B-B34F-5F760784E436}" type="datetimeFigureOut">
              <a:rPr lang="en-US" smtClean="0"/>
              <a:t>10/11/25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D1E4-2BFC-4FF0-B01D-675E93EBA6C7}" type="slidenum">
              <a:rPr lang="en-US" smtClean="0"/>
              <a:t>‹#›</a:t>
            </a:fld>
            <a:endParaRPr lang="en-US"/>
          </a:p>
        </p:txBody>
      </p:sp>
    </p:spTree>
    <p:extLst>
      <p:ext uri="{BB962C8B-B14F-4D97-AF65-F5344CB8AC3E}">
        <p14:creationId xmlns:p14="http://schemas.microsoft.com/office/powerpoint/2010/main" val="2517890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8ACA6A-5EA2-4F9B-B34F-5F760784E436}" type="datetimeFigureOut">
              <a:rPr lang="en-US" smtClean="0"/>
              <a:t>10/11/25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D1E4-2BFC-4FF0-B01D-675E93EBA6C7}" type="slidenum">
              <a:rPr lang="en-US" smtClean="0"/>
              <a:t>‹#›</a:t>
            </a:fld>
            <a:endParaRPr lang="en-US"/>
          </a:p>
        </p:txBody>
      </p:sp>
    </p:spTree>
    <p:extLst>
      <p:ext uri="{BB962C8B-B14F-4D97-AF65-F5344CB8AC3E}">
        <p14:creationId xmlns:p14="http://schemas.microsoft.com/office/powerpoint/2010/main" val="808002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s://youtu.be/j7qA7FZyiyE?t=474" TargetMode="External"/><Relationship Id="rId2" Type="http://schemas.openxmlformats.org/officeDocument/2006/relationships/hyperlink" Target="https://youtu.be/Y5jr_zv2Y9M?t=53" TargetMode="Externa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103.xml.rels><?xml version="1.0" encoding="UTF-8" standalone="yes"?>
<Relationships xmlns="http://schemas.openxmlformats.org/package/2006/relationships"><Relationship Id="rId3" Type="http://schemas.openxmlformats.org/officeDocument/2006/relationships/hyperlink" Target="https://youtu.be/Y5jr_zv2Y9M?t=214" TargetMode="External"/><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10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youtu.be/PHe0bXAIuk0?t=460" TargetMode="Externa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14.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List_of_countries_by_GDP_(nominal)_per_capita"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worldometers.info/gdp/gdp-per-capita/" TargetMode="External"/><Relationship Id="rId2" Type="http://schemas.openxmlformats.org/officeDocument/2006/relationships/hyperlink" Target="https://www.worldometers.info/gdp/gdp-by-country/" TargetMode="External"/><Relationship Id="rId1" Type="http://schemas.openxmlformats.org/officeDocument/2006/relationships/slideLayout" Target="../slideLayouts/slideLayout2.xml"/><Relationship Id="rId5" Type="http://schemas.openxmlformats.org/officeDocument/2006/relationships/hyperlink" Target="https://www.imf.org/external/datamapper/NGDP_RPCH@WEO/OEMDC/ADVEC/WEOWORLD" TargetMode="External"/><Relationship Id="rId4" Type="http://schemas.openxmlformats.org/officeDocument/2006/relationships/hyperlink" Target="https://www.imf.org/external/datamapper/NGDPDPC@WEO/OEMDC/ADVEC/WEOWORLD"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2.xml"/><Relationship Id="rId7" Type="http://schemas.openxmlformats.org/officeDocument/2006/relationships/slide" Target="slide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6.png"/><Relationship Id="rId4" Type="http://schemas.openxmlformats.org/officeDocument/2006/relationships/diagramQuickStyle" Target="../diagrams/quickStyle2.xml"/><Relationship Id="rId9"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youtube.com/watch?v=mN5HPJYJzu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hyperlink" Target="https://youtu.be/PHe0bXAIuk0?t=229"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xml"/><Relationship Id="rId7" Type="http://schemas.openxmlformats.org/officeDocument/2006/relationships/slide" Target="slide3.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6.png"/><Relationship Id="rId4" Type="http://schemas.openxmlformats.org/officeDocument/2006/relationships/diagramQuickStyle" Target="../diagrams/quickStyle1.xml"/><Relationship Id="rId9"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 Target="slide13.xml"/><Relationship Id="rId7" Type="http://schemas.openxmlformats.org/officeDocument/2006/relationships/image" Target="../media/image4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11.png"/><Relationship Id="rId4" Type="http://schemas.openxmlformats.org/officeDocument/2006/relationships/slide" Target="slide16.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 Target="slide13.xml"/><Relationship Id="rId7" Type="http://schemas.openxmlformats.org/officeDocument/2006/relationships/image" Target="../media/image4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11.png"/><Relationship Id="rId4" Type="http://schemas.openxmlformats.org/officeDocument/2006/relationships/slide" Target="slide16.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 Target="slide13.xml"/><Relationship Id="rId7" Type="http://schemas.openxmlformats.org/officeDocument/2006/relationships/image" Target="../media/image4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11.png"/><Relationship Id="rId4" Type="http://schemas.openxmlformats.org/officeDocument/2006/relationships/slide" Target="slide16.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econedlink.org/interactives/EconEdLink-interactive-tool-player.php?iid=204" TargetMode="Externa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 Target="slide13.xml"/><Relationship Id="rId7" Type="http://schemas.openxmlformats.org/officeDocument/2006/relationships/image" Target="../media/image49.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11.png"/><Relationship Id="rId4" Type="http://schemas.openxmlformats.org/officeDocument/2006/relationships/slide" Target="slide16.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hyperlink" Target="https://www.youtube.com/watch?v=vEOvi4Vao_I&amp;t=64s&amp;ab_channel=OceanConservationNamibia" TargetMode="External"/><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6.png"/><Relationship Id="rId2" Type="http://schemas.openxmlformats.org/officeDocument/2006/relationships/hyperlink" Target="https://youtu.be/mjJmo5mN5yA?t=59" TargetMode="External"/><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5.png"/><Relationship Id="rId5" Type="http://schemas.openxmlformats.org/officeDocument/2006/relationships/image" Target="../media/image80.png"/><Relationship Id="rId10" Type="http://schemas.openxmlformats.org/officeDocument/2006/relationships/image" Target="../media/image84.png"/><Relationship Id="rId4" Type="http://schemas.openxmlformats.org/officeDocument/2006/relationships/image" Target="../media/image79.png"/><Relationship Id="rId9" Type="http://schemas.openxmlformats.org/officeDocument/2006/relationships/image" Target="../media/image83.png"/></Relationships>
</file>

<file path=ppt/slides/_rels/slide7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81.xml.rels><?xml version="1.0" encoding="UTF-8" standalone="yes"?>
<Relationships xmlns="http://schemas.openxmlformats.org/package/2006/relationships"><Relationship Id="rId3" Type="http://schemas.openxmlformats.org/officeDocument/2006/relationships/hyperlink" Target="https://www.ilo.org/global/about-the-ilo/newsroom/news/WCMS_627189/lang--en/index.htm#:~:text=employed%20population%20...-,More%20than%2060%20per%20cent%20of%20the%20world%27s%20employed%20population,work%20and%20decent%20working%20conditions." TargetMode="External"/><Relationship Id="rId2" Type="http://schemas.openxmlformats.org/officeDocument/2006/relationships/hyperlink" Target="https://www.youtube.com/watch?v=joG6-QZc-fw" TargetMode="Externa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8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s://www.youtube.com/watch?v=HLc2xFLoxFg&amp;ab_channel=DWDocumentary"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mjJmo5mN5yA" TargetMode="External"/><Relationship Id="rId2" Type="http://schemas.openxmlformats.org/officeDocument/2006/relationships/hyperlink" Target="https://youtu.be/mjJmo5mN5yA?t=33"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8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hyperlink" Target="https://www.youtube.com/watch?v=mjJmo5mN5yA"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hyperlink" Target="https://youtu.be/mjJmo5mN5yA?t=59" TargetMode="Externa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9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500" dirty="0"/>
              <a:t>Unit 2</a:t>
            </a:r>
          </a:p>
        </p:txBody>
      </p:sp>
      <p:sp>
        <p:nvSpPr>
          <p:cNvPr id="4" name="Text Placeholder 3"/>
          <p:cNvSpPr>
            <a:spLocks noGrp="1"/>
          </p:cNvSpPr>
          <p:nvPr>
            <p:ph type="body" idx="1"/>
          </p:nvPr>
        </p:nvSpPr>
        <p:spPr/>
        <p:txBody>
          <a:bodyPr>
            <a:normAutofit fontScale="92500" lnSpcReduction="20000"/>
          </a:bodyPr>
          <a:lstStyle/>
          <a:p>
            <a:r>
              <a:rPr lang="en-US" dirty="0"/>
              <a:t>Economic Measurement and Indicators</a:t>
            </a:r>
          </a:p>
          <a:p>
            <a:r>
              <a:rPr lang="en-US" dirty="0"/>
              <a:t>	GDP</a:t>
            </a:r>
          </a:p>
          <a:p>
            <a:r>
              <a:rPr lang="en-US" dirty="0"/>
              <a:t>	Inflation</a:t>
            </a:r>
          </a:p>
          <a:p>
            <a:r>
              <a:rPr lang="en-US" dirty="0"/>
              <a:t>	Unemployment</a:t>
            </a:r>
          </a:p>
        </p:txBody>
      </p:sp>
    </p:spTree>
    <p:extLst>
      <p:ext uri="{BB962C8B-B14F-4D97-AF65-F5344CB8AC3E}">
        <p14:creationId xmlns:p14="http://schemas.microsoft.com/office/powerpoint/2010/main" val="4178513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GDP include?</a:t>
            </a:r>
          </a:p>
        </p:txBody>
      </p:sp>
      <p:sp>
        <p:nvSpPr>
          <p:cNvPr id="3" name="Content Placeholder 2"/>
          <p:cNvSpPr>
            <a:spLocks noGrp="1"/>
          </p:cNvSpPr>
          <p:nvPr>
            <p:ph idx="1"/>
          </p:nvPr>
        </p:nvSpPr>
        <p:spPr>
          <a:xfrm>
            <a:off x="412955" y="1690688"/>
            <a:ext cx="6635545" cy="4486275"/>
          </a:xfrm>
        </p:spPr>
        <p:txBody>
          <a:bodyPr>
            <a:normAutofit fontScale="92500" lnSpcReduction="20000"/>
          </a:bodyPr>
          <a:lstStyle/>
          <a:p>
            <a:pPr marL="0" indent="0">
              <a:buNone/>
            </a:pPr>
            <a:r>
              <a:rPr lang="en-US" sz="4000" dirty="0"/>
              <a:t>Here are some examples but not restricted to:</a:t>
            </a:r>
          </a:p>
          <a:p>
            <a:r>
              <a:rPr lang="en-US" sz="4000" dirty="0"/>
              <a:t>What </a:t>
            </a:r>
            <a:r>
              <a:rPr lang="en-US" sz="4000" dirty="0">
                <a:solidFill>
                  <a:srgbClr val="00B0F0"/>
                </a:solidFill>
              </a:rPr>
              <a:t>consumers</a:t>
            </a:r>
            <a:r>
              <a:rPr lang="en-US" sz="4000" dirty="0"/>
              <a:t> spend for food, clothing, housing.</a:t>
            </a:r>
          </a:p>
          <a:p>
            <a:r>
              <a:rPr lang="en-US" sz="4000" dirty="0"/>
              <a:t>What </a:t>
            </a:r>
            <a:r>
              <a:rPr lang="en-US" sz="4000" dirty="0">
                <a:solidFill>
                  <a:srgbClr val="00B0F0"/>
                </a:solidFill>
              </a:rPr>
              <a:t>businesses</a:t>
            </a:r>
            <a:r>
              <a:rPr lang="en-US" sz="4000" dirty="0"/>
              <a:t> spend for buildings, equipment, supplies.</a:t>
            </a:r>
          </a:p>
          <a:p>
            <a:r>
              <a:rPr lang="en-US" sz="4000" dirty="0"/>
              <a:t>What </a:t>
            </a:r>
            <a:r>
              <a:rPr lang="en-US" sz="4000" dirty="0">
                <a:solidFill>
                  <a:srgbClr val="00B0F0"/>
                </a:solidFill>
              </a:rPr>
              <a:t>government</a:t>
            </a:r>
            <a:r>
              <a:rPr lang="en-US" sz="4000" dirty="0"/>
              <a:t> spends to pay government employees, buy supplies, provide public services. </a:t>
            </a:r>
          </a:p>
        </p:txBody>
      </p:sp>
      <p:pic>
        <p:nvPicPr>
          <p:cNvPr id="4" name="Picture 3"/>
          <p:cNvPicPr>
            <a:picLocks noChangeAspect="1"/>
          </p:cNvPicPr>
          <p:nvPr/>
        </p:nvPicPr>
        <p:blipFill>
          <a:blip r:embed="rId2"/>
          <a:stretch>
            <a:fillRect/>
          </a:stretch>
        </p:blipFill>
        <p:spPr>
          <a:xfrm>
            <a:off x="7672567" y="335037"/>
            <a:ext cx="3375660" cy="2711302"/>
          </a:xfrm>
          <a:prstGeom prst="rect">
            <a:avLst/>
          </a:prstGeom>
        </p:spPr>
      </p:pic>
      <p:pic>
        <p:nvPicPr>
          <p:cNvPr id="5" name="Picture 4"/>
          <p:cNvPicPr>
            <a:picLocks noChangeAspect="1"/>
          </p:cNvPicPr>
          <p:nvPr/>
        </p:nvPicPr>
        <p:blipFill>
          <a:blip r:embed="rId3"/>
          <a:stretch>
            <a:fillRect/>
          </a:stretch>
        </p:blipFill>
        <p:spPr>
          <a:xfrm>
            <a:off x="8069579" y="3167740"/>
            <a:ext cx="2581635" cy="1667108"/>
          </a:xfrm>
          <a:prstGeom prst="rect">
            <a:avLst/>
          </a:prstGeom>
        </p:spPr>
      </p:pic>
      <p:pic>
        <p:nvPicPr>
          <p:cNvPr id="6" name="Picture 5"/>
          <p:cNvPicPr>
            <a:picLocks noChangeAspect="1"/>
          </p:cNvPicPr>
          <p:nvPr/>
        </p:nvPicPr>
        <p:blipFill>
          <a:blip r:embed="rId4"/>
          <a:stretch>
            <a:fillRect/>
          </a:stretch>
        </p:blipFill>
        <p:spPr>
          <a:xfrm>
            <a:off x="8189954" y="4903470"/>
            <a:ext cx="2461260" cy="1954530"/>
          </a:xfrm>
          <a:prstGeom prst="rect">
            <a:avLst/>
          </a:prstGeom>
        </p:spPr>
      </p:pic>
      <p:sp>
        <p:nvSpPr>
          <p:cNvPr id="7" name="Right Arrow 6"/>
          <p:cNvSpPr/>
          <p:nvPr/>
        </p:nvSpPr>
        <p:spPr>
          <a:xfrm rot="19341890">
            <a:off x="5831978" y="2112443"/>
            <a:ext cx="2146451" cy="560439"/>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6147794" y="3443945"/>
            <a:ext cx="2146451" cy="560439"/>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662994">
            <a:off x="5975274" y="5600515"/>
            <a:ext cx="2146451" cy="560439"/>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056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a:t>The Business Cycle</a:t>
            </a:r>
          </a:p>
        </p:txBody>
      </p:sp>
      <p:sp>
        <p:nvSpPr>
          <p:cNvPr id="4" name="Text Placeholder 3"/>
          <p:cNvSpPr>
            <a:spLocks noGrp="1"/>
          </p:cNvSpPr>
          <p:nvPr>
            <p:ph type="body" idx="1"/>
          </p:nvPr>
        </p:nvSpPr>
        <p:spPr/>
        <p:txBody>
          <a:bodyPr/>
          <a:lstStyle/>
          <a:p>
            <a:r>
              <a:rPr lang="en-AU" dirty="0"/>
              <a:t>We will do a brief crash course on the business cycle but we will come back to it later in the unit!</a:t>
            </a:r>
          </a:p>
        </p:txBody>
      </p:sp>
    </p:spTree>
    <p:extLst>
      <p:ext uri="{BB962C8B-B14F-4D97-AF65-F5344CB8AC3E}">
        <p14:creationId xmlns:p14="http://schemas.microsoft.com/office/powerpoint/2010/main" val="38204574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Checklist</a:t>
            </a:r>
          </a:p>
        </p:txBody>
      </p:sp>
      <p:sp>
        <p:nvSpPr>
          <p:cNvPr id="3" name="Content Placeholder 2"/>
          <p:cNvSpPr>
            <a:spLocks noGrp="1"/>
          </p:cNvSpPr>
          <p:nvPr>
            <p:ph idx="1"/>
          </p:nvPr>
        </p:nvSpPr>
        <p:spPr>
          <a:xfrm>
            <a:off x="838200" y="1825625"/>
            <a:ext cx="7275022" cy="4351338"/>
          </a:xfrm>
        </p:spPr>
        <p:txBody>
          <a:bodyPr>
            <a:normAutofit/>
          </a:bodyPr>
          <a:lstStyle/>
          <a:p>
            <a:pPr>
              <a:buFont typeface="Wingdings" panose="05000000000000000000" pitchFamily="2" charset="2"/>
              <a:buChar char="q"/>
            </a:pPr>
            <a:r>
              <a:rPr lang="en-US" dirty="0"/>
              <a:t>Understand terms relating to the business cycle</a:t>
            </a:r>
          </a:p>
          <a:p>
            <a:pPr lvl="1">
              <a:buFont typeface="Wingdings" panose="05000000000000000000" pitchFamily="2" charset="2"/>
              <a:buChar char="q"/>
            </a:pPr>
            <a:r>
              <a:rPr lang="en-US" dirty="0"/>
              <a:t>Expansion, Contraction, Recession, Peak, Trough</a:t>
            </a:r>
          </a:p>
          <a:p>
            <a:pPr>
              <a:buFont typeface="Wingdings" panose="05000000000000000000" pitchFamily="2" charset="2"/>
              <a:buChar char="q"/>
            </a:pPr>
            <a:r>
              <a:rPr lang="en-US" dirty="0"/>
              <a:t>Effect of Expansions and Contractions on Unemployment</a:t>
            </a:r>
          </a:p>
          <a:p>
            <a:pPr lvl="1">
              <a:buFont typeface="Wingdings" panose="05000000000000000000" pitchFamily="2" charset="2"/>
              <a:buChar char="q"/>
            </a:pPr>
            <a:r>
              <a:rPr lang="en-US" dirty="0"/>
              <a:t>Expansion -&gt; Decrease Unemployment</a:t>
            </a:r>
          </a:p>
          <a:p>
            <a:pPr lvl="1">
              <a:buFont typeface="Wingdings" panose="05000000000000000000" pitchFamily="2" charset="2"/>
              <a:buChar char="q"/>
            </a:pPr>
            <a:r>
              <a:rPr lang="en-US" dirty="0"/>
              <a:t>Contraction -&gt; Increase Unemployment</a:t>
            </a:r>
          </a:p>
          <a:p>
            <a:pPr>
              <a:buFont typeface="Wingdings" panose="05000000000000000000" pitchFamily="2" charset="2"/>
              <a:buChar char="q"/>
            </a:pPr>
            <a:r>
              <a:rPr lang="en-US" dirty="0"/>
              <a:t>Bonus: The debt cycle and effect on the business cycle</a:t>
            </a:r>
          </a:p>
          <a:p>
            <a:endParaRPr lang="en-US" dirty="0"/>
          </a:p>
        </p:txBody>
      </p:sp>
    </p:spTree>
    <p:extLst>
      <p:ext uri="{BB962C8B-B14F-4D97-AF65-F5344CB8AC3E}">
        <p14:creationId xmlns:p14="http://schemas.microsoft.com/office/powerpoint/2010/main" val="40258165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553" y="244569"/>
            <a:ext cx="10309412" cy="777408"/>
          </a:xfrm>
        </p:spPr>
        <p:txBody>
          <a:bodyPr>
            <a:normAutofit/>
          </a:bodyPr>
          <a:lstStyle/>
          <a:p>
            <a:r>
              <a:rPr lang="en-US" dirty="0"/>
              <a:t>Business Cycle</a:t>
            </a:r>
          </a:p>
        </p:txBody>
      </p:sp>
      <p:sp>
        <p:nvSpPr>
          <p:cNvPr id="3" name="Content Placeholder 2"/>
          <p:cNvSpPr>
            <a:spLocks noGrp="1"/>
          </p:cNvSpPr>
          <p:nvPr>
            <p:ph idx="1"/>
          </p:nvPr>
        </p:nvSpPr>
        <p:spPr>
          <a:xfrm>
            <a:off x="367554" y="1218438"/>
            <a:ext cx="4978170" cy="4883424"/>
          </a:xfrm>
        </p:spPr>
        <p:txBody>
          <a:bodyPr>
            <a:normAutofit/>
          </a:bodyPr>
          <a:lstStyle/>
          <a:p>
            <a:pPr algn="just"/>
            <a:r>
              <a:rPr lang="en-US" b="1" dirty="0">
                <a:solidFill>
                  <a:schemeClr val="tx2"/>
                </a:solidFill>
              </a:rPr>
              <a:t>Business Cycle</a:t>
            </a:r>
            <a:r>
              <a:rPr lang="en-US" dirty="0"/>
              <a:t>: the movement of business production in an ‘</a:t>
            </a:r>
            <a:r>
              <a:rPr lang="en-US" dirty="0">
                <a:solidFill>
                  <a:srgbClr val="00B0F0"/>
                </a:solidFill>
              </a:rPr>
              <a:t>up and down</a:t>
            </a:r>
            <a:r>
              <a:rPr lang="en-US" dirty="0"/>
              <a:t>’ pattern</a:t>
            </a:r>
          </a:p>
          <a:p>
            <a:pPr lvl="1" algn="just"/>
            <a:r>
              <a:rPr lang="en-US" dirty="0"/>
              <a:t>The economy is sometimes growing and other times shrinking.</a:t>
            </a:r>
          </a:p>
          <a:p>
            <a:pPr lvl="1"/>
            <a:r>
              <a:rPr lang="en-US" dirty="0"/>
              <a:t>Just like human beings who are sometimes happy, sad and sometimes  in the middle, the economy follows a similar pattern.</a:t>
            </a:r>
          </a:p>
          <a:p>
            <a:endParaRPr lang="en-US" dirty="0"/>
          </a:p>
        </p:txBody>
      </p:sp>
      <p:sp>
        <p:nvSpPr>
          <p:cNvPr id="5" name="TextBox 4"/>
          <p:cNvSpPr txBox="1"/>
          <p:nvPr/>
        </p:nvSpPr>
        <p:spPr>
          <a:xfrm>
            <a:off x="8052619" y="150711"/>
            <a:ext cx="4394129" cy="369332"/>
          </a:xfrm>
          <a:prstGeom prst="rect">
            <a:avLst/>
          </a:prstGeom>
          <a:noFill/>
        </p:spPr>
        <p:txBody>
          <a:bodyPr wrap="square" rtlCol="0">
            <a:spAutoFit/>
          </a:bodyPr>
          <a:lstStyle/>
          <a:p>
            <a:r>
              <a:rPr lang="en-US" dirty="0">
                <a:hlinkClick r:id="rId2"/>
              </a:rPr>
              <a:t>Business Cycle </a:t>
            </a:r>
            <a:r>
              <a:rPr lang="en-US" dirty="0"/>
              <a:t>(You’ll Love Economics)</a:t>
            </a:r>
          </a:p>
        </p:txBody>
      </p:sp>
      <p:sp>
        <p:nvSpPr>
          <p:cNvPr id="6" name="TextBox 5"/>
          <p:cNvSpPr txBox="1"/>
          <p:nvPr/>
        </p:nvSpPr>
        <p:spPr>
          <a:xfrm>
            <a:off x="7077924" y="150711"/>
            <a:ext cx="1301132" cy="369332"/>
          </a:xfrm>
          <a:prstGeom prst="rect">
            <a:avLst/>
          </a:prstGeom>
          <a:noFill/>
        </p:spPr>
        <p:txBody>
          <a:bodyPr wrap="square" rtlCol="0">
            <a:spAutoFit/>
          </a:bodyPr>
          <a:lstStyle/>
          <a:p>
            <a:r>
              <a:rPr lang="en-US" dirty="0">
                <a:hlinkClick r:id="rId3"/>
              </a:rPr>
              <a:t>Chinese</a:t>
            </a:r>
            <a:endParaRPr lang="en-US" dirty="0"/>
          </a:p>
        </p:txBody>
      </p:sp>
      <p:pic>
        <p:nvPicPr>
          <p:cNvPr id="7" name="Picture 6"/>
          <p:cNvPicPr>
            <a:picLocks noChangeAspect="1"/>
          </p:cNvPicPr>
          <p:nvPr/>
        </p:nvPicPr>
        <p:blipFill>
          <a:blip r:embed="rId4"/>
          <a:stretch>
            <a:fillRect/>
          </a:stretch>
        </p:blipFill>
        <p:spPr>
          <a:xfrm>
            <a:off x="5684072" y="2061080"/>
            <a:ext cx="2564517" cy="3100604"/>
          </a:xfrm>
          <a:prstGeom prst="rect">
            <a:avLst/>
          </a:prstGeom>
        </p:spPr>
      </p:pic>
      <p:pic>
        <p:nvPicPr>
          <p:cNvPr id="10" name="Picture 9"/>
          <p:cNvPicPr>
            <a:picLocks noChangeAspect="1"/>
          </p:cNvPicPr>
          <p:nvPr/>
        </p:nvPicPr>
        <p:blipFill>
          <a:blip r:embed="rId5"/>
          <a:stretch>
            <a:fillRect/>
          </a:stretch>
        </p:blipFill>
        <p:spPr>
          <a:xfrm>
            <a:off x="8530133" y="2565222"/>
            <a:ext cx="3439100" cy="2092320"/>
          </a:xfrm>
          <a:prstGeom prst="rect">
            <a:avLst/>
          </a:prstGeom>
        </p:spPr>
      </p:pic>
      <p:sp>
        <p:nvSpPr>
          <p:cNvPr id="11" name="TextBox 10"/>
          <p:cNvSpPr txBox="1"/>
          <p:nvPr/>
        </p:nvSpPr>
        <p:spPr>
          <a:xfrm>
            <a:off x="8586937" y="598156"/>
            <a:ext cx="3382296" cy="830997"/>
          </a:xfrm>
          <a:prstGeom prst="rect">
            <a:avLst/>
          </a:prstGeom>
          <a:solidFill>
            <a:srgbClr val="FFFF00"/>
          </a:solidFill>
        </p:spPr>
        <p:txBody>
          <a:bodyPr wrap="square" rtlCol="0">
            <a:spAutoFit/>
          </a:bodyPr>
          <a:lstStyle/>
          <a:p>
            <a:r>
              <a:rPr lang="en-US" sz="1600" dirty="0">
                <a:solidFill>
                  <a:srgbClr val="FF0000"/>
                </a:solidFill>
              </a:rPr>
              <a:t>Summary</a:t>
            </a:r>
          </a:p>
          <a:p>
            <a:r>
              <a:rPr lang="en-US" sz="1600" dirty="0">
                <a:solidFill>
                  <a:srgbClr val="FF0000"/>
                </a:solidFill>
              </a:rPr>
              <a:t>The business cycle refers to the ‘up and down’ pattern of the economy. </a:t>
            </a:r>
          </a:p>
        </p:txBody>
      </p:sp>
    </p:spTree>
    <p:extLst>
      <p:ext uri="{BB962C8B-B14F-4D97-AF65-F5344CB8AC3E}">
        <p14:creationId xmlns:p14="http://schemas.microsoft.com/office/powerpoint/2010/main" val="121973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816261" y="1825625"/>
            <a:ext cx="1526707" cy="1261704"/>
          </a:xfrm>
          <a:prstGeom prst="rect">
            <a:avLst/>
          </a:prstGeom>
        </p:spPr>
      </p:pic>
      <p:pic>
        <p:nvPicPr>
          <p:cNvPr id="6" name="Picture 5"/>
          <p:cNvPicPr>
            <a:picLocks noChangeAspect="1"/>
          </p:cNvPicPr>
          <p:nvPr/>
        </p:nvPicPr>
        <p:blipFill>
          <a:blip r:embed="rId2"/>
          <a:stretch>
            <a:fillRect/>
          </a:stretch>
        </p:blipFill>
        <p:spPr>
          <a:xfrm>
            <a:off x="2411113" y="1372171"/>
            <a:ext cx="1526707" cy="1261704"/>
          </a:xfrm>
          <a:prstGeom prst="rect">
            <a:avLst/>
          </a:prstGeom>
        </p:spPr>
      </p:pic>
      <p:pic>
        <p:nvPicPr>
          <p:cNvPr id="7" name="Picture 6"/>
          <p:cNvPicPr>
            <a:picLocks noChangeAspect="1"/>
          </p:cNvPicPr>
          <p:nvPr/>
        </p:nvPicPr>
        <p:blipFill>
          <a:blip r:embed="rId2"/>
          <a:stretch>
            <a:fillRect/>
          </a:stretch>
        </p:blipFill>
        <p:spPr>
          <a:xfrm>
            <a:off x="3769318" y="1274558"/>
            <a:ext cx="1526707" cy="1261704"/>
          </a:xfrm>
          <a:prstGeom prst="rect">
            <a:avLst/>
          </a:prstGeom>
        </p:spPr>
      </p:pic>
      <p:pic>
        <p:nvPicPr>
          <p:cNvPr id="8" name="Picture 7"/>
          <p:cNvPicPr>
            <a:picLocks noChangeAspect="1"/>
          </p:cNvPicPr>
          <p:nvPr/>
        </p:nvPicPr>
        <p:blipFill>
          <a:blip r:embed="rId2"/>
          <a:stretch>
            <a:fillRect/>
          </a:stretch>
        </p:blipFill>
        <p:spPr>
          <a:xfrm>
            <a:off x="5296025" y="1544806"/>
            <a:ext cx="1812698" cy="1261704"/>
          </a:xfrm>
          <a:prstGeom prst="rect">
            <a:avLst/>
          </a:prstGeom>
        </p:spPr>
      </p:pic>
      <p:pic>
        <p:nvPicPr>
          <p:cNvPr id="9" name="Picture 8"/>
          <p:cNvPicPr>
            <a:picLocks noChangeAspect="1"/>
          </p:cNvPicPr>
          <p:nvPr/>
        </p:nvPicPr>
        <p:blipFill>
          <a:blip r:embed="rId2"/>
          <a:stretch>
            <a:fillRect/>
          </a:stretch>
        </p:blipFill>
        <p:spPr>
          <a:xfrm>
            <a:off x="6096000" y="3860884"/>
            <a:ext cx="1812698" cy="1261704"/>
          </a:xfrm>
          <a:prstGeom prst="rect">
            <a:avLst/>
          </a:prstGeom>
        </p:spPr>
      </p:pic>
      <p:pic>
        <p:nvPicPr>
          <p:cNvPr id="10" name="Picture 9"/>
          <p:cNvPicPr>
            <a:picLocks noChangeAspect="1"/>
          </p:cNvPicPr>
          <p:nvPr/>
        </p:nvPicPr>
        <p:blipFill>
          <a:blip r:embed="rId2"/>
          <a:stretch>
            <a:fillRect/>
          </a:stretch>
        </p:blipFill>
        <p:spPr>
          <a:xfrm>
            <a:off x="8800548" y="2322135"/>
            <a:ext cx="1812698" cy="1261704"/>
          </a:xfrm>
          <a:prstGeom prst="rect">
            <a:avLst/>
          </a:prstGeom>
        </p:spPr>
      </p:pic>
      <p:pic>
        <p:nvPicPr>
          <p:cNvPr id="11" name="Picture 10"/>
          <p:cNvPicPr>
            <a:picLocks noChangeAspect="1"/>
          </p:cNvPicPr>
          <p:nvPr/>
        </p:nvPicPr>
        <p:blipFill>
          <a:blip r:embed="rId2"/>
          <a:stretch>
            <a:fillRect/>
          </a:stretch>
        </p:blipFill>
        <p:spPr>
          <a:xfrm>
            <a:off x="8847928" y="1060431"/>
            <a:ext cx="1812698" cy="1261704"/>
          </a:xfrm>
          <a:prstGeom prst="rect">
            <a:avLst/>
          </a:prstGeom>
        </p:spPr>
      </p:pic>
      <p:sp>
        <p:nvSpPr>
          <p:cNvPr id="12" name="Content Placeholder 2"/>
          <p:cNvSpPr txBox="1">
            <a:spLocks/>
          </p:cNvSpPr>
          <p:nvPr/>
        </p:nvSpPr>
        <p:spPr>
          <a:xfrm>
            <a:off x="432005" y="5900567"/>
            <a:ext cx="8122060" cy="87349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Note: Because </a:t>
            </a:r>
            <a:r>
              <a:rPr lang="en-US" dirty="0">
                <a:solidFill>
                  <a:srgbClr val="00B050"/>
                </a:solidFill>
              </a:rPr>
              <a:t>technology and productivity is generally increasing </a:t>
            </a:r>
            <a:r>
              <a:rPr lang="en-US" dirty="0"/>
              <a:t>(</a:t>
            </a:r>
            <a:r>
              <a:rPr lang="en-US" dirty="0" err="1"/>
              <a:t>eg</a:t>
            </a:r>
            <a:r>
              <a:rPr lang="en-US" dirty="0"/>
              <a:t>. better machines, faster computers, faster planes and trains), GDP usually increases over time, so the </a:t>
            </a:r>
            <a:r>
              <a:rPr lang="en-US" dirty="0">
                <a:solidFill>
                  <a:srgbClr val="00B0F0"/>
                </a:solidFill>
              </a:rPr>
              <a:t>trend growth </a:t>
            </a:r>
            <a:r>
              <a:rPr lang="en-US" dirty="0"/>
              <a:t>or</a:t>
            </a:r>
            <a:r>
              <a:rPr lang="en-US" dirty="0">
                <a:solidFill>
                  <a:srgbClr val="00B0F0"/>
                </a:solidFill>
              </a:rPr>
              <a:t> potential output</a:t>
            </a:r>
            <a:r>
              <a:rPr lang="en-US" dirty="0"/>
              <a:t> is upward sloping.</a:t>
            </a:r>
          </a:p>
        </p:txBody>
      </p:sp>
      <p:sp>
        <p:nvSpPr>
          <p:cNvPr id="13" name="Rectangle 12"/>
          <p:cNvSpPr/>
          <p:nvPr/>
        </p:nvSpPr>
        <p:spPr>
          <a:xfrm>
            <a:off x="8925588" y="6190602"/>
            <a:ext cx="2056688" cy="369332"/>
          </a:xfrm>
          <a:prstGeom prst="rect">
            <a:avLst/>
          </a:prstGeom>
        </p:spPr>
        <p:txBody>
          <a:bodyPr wrap="square">
            <a:spAutoFit/>
          </a:bodyPr>
          <a:lstStyle/>
          <a:p>
            <a:r>
              <a:rPr lang="en-US" dirty="0">
                <a:hlinkClick r:id="rId3"/>
              </a:rPr>
              <a:t>Trend line </a:t>
            </a:r>
            <a:endParaRPr lang="en-US" dirty="0"/>
          </a:p>
        </p:txBody>
      </p:sp>
      <p:pic>
        <p:nvPicPr>
          <p:cNvPr id="2050" name="Picture 2" descr="Business Cycle &amp; Macro Goals - AP/IB/College - ReviewEcon.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094" y="565745"/>
            <a:ext cx="9478060" cy="51315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8887632" y="3718775"/>
            <a:ext cx="2094644" cy="1924149"/>
          </a:xfrm>
          <a:prstGeom prst="rect">
            <a:avLst/>
          </a:prstGeom>
        </p:spPr>
      </p:pic>
      <p:sp>
        <p:nvSpPr>
          <p:cNvPr id="4" name="TextBox 3"/>
          <p:cNvSpPr txBox="1"/>
          <p:nvPr/>
        </p:nvSpPr>
        <p:spPr>
          <a:xfrm>
            <a:off x="165482" y="4250124"/>
            <a:ext cx="1287933" cy="1477328"/>
          </a:xfrm>
          <a:prstGeom prst="rect">
            <a:avLst/>
          </a:prstGeom>
          <a:solidFill>
            <a:schemeClr val="accent1">
              <a:lumMod val="20000"/>
              <a:lumOff val="80000"/>
            </a:schemeClr>
          </a:solidFill>
        </p:spPr>
        <p:txBody>
          <a:bodyPr wrap="square" rtlCol="0">
            <a:spAutoFit/>
          </a:bodyPr>
          <a:lstStyle/>
          <a:p>
            <a:r>
              <a:rPr lang="en-US" dirty="0"/>
              <a:t>Note: Real Output is the same as Real GDP! </a:t>
            </a:r>
          </a:p>
        </p:txBody>
      </p:sp>
      <p:sp>
        <p:nvSpPr>
          <p:cNvPr id="15" name="TextBox 14"/>
          <p:cNvSpPr txBox="1"/>
          <p:nvPr/>
        </p:nvSpPr>
        <p:spPr>
          <a:xfrm>
            <a:off x="9557886" y="269507"/>
            <a:ext cx="2281188" cy="923330"/>
          </a:xfrm>
          <a:prstGeom prst="rect">
            <a:avLst/>
          </a:prstGeom>
          <a:noFill/>
        </p:spPr>
        <p:txBody>
          <a:bodyPr wrap="square" rtlCol="0">
            <a:spAutoFit/>
          </a:bodyPr>
          <a:lstStyle/>
          <a:p>
            <a:r>
              <a:rPr lang="en-US" dirty="0"/>
              <a:t>Potential output is the ‘good, healthy level’ of the economy. </a:t>
            </a:r>
          </a:p>
        </p:txBody>
      </p:sp>
    </p:spTree>
    <p:extLst>
      <p:ext uri="{BB962C8B-B14F-4D97-AF65-F5344CB8AC3E}">
        <p14:creationId xmlns:p14="http://schemas.microsoft.com/office/powerpoint/2010/main" val="127233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823302"/>
            <a:ext cx="4059115" cy="4351338"/>
          </a:xfrm>
        </p:spPr>
        <p:txBody>
          <a:bodyPr>
            <a:normAutofit fontScale="70000" lnSpcReduction="20000"/>
          </a:bodyPr>
          <a:lstStyle/>
          <a:p>
            <a:r>
              <a:rPr lang="en-US" dirty="0"/>
              <a:t>Draw the business cycle. What goes on the y axis? What goes on the x axis?</a:t>
            </a:r>
          </a:p>
          <a:p>
            <a:r>
              <a:rPr lang="en-US" dirty="0">
                <a:solidFill>
                  <a:srgbClr val="FF0000"/>
                </a:solidFill>
              </a:rPr>
              <a:t>Y axis, GDP/real output</a:t>
            </a:r>
          </a:p>
          <a:p>
            <a:r>
              <a:rPr lang="en-US" dirty="0">
                <a:solidFill>
                  <a:srgbClr val="FF0000"/>
                </a:solidFill>
              </a:rPr>
              <a:t>X axis, time</a:t>
            </a:r>
          </a:p>
          <a:p>
            <a:r>
              <a:rPr lang="en-US" dirty="0"/>
              <a:t>What is the difference between the Actual Output and the Potential Output?</a:t>
            </a:r>
          </a:p>
          <a:p>
            <a:r>
              <a:rPr lang="en-US" dirty="0">
                <a:solidFill>
                  <a:srgbClr val="FF0000"/>
                </a:solidFill>
              </a:rPr>
              <a:t>Actual Output is what we observe in our economy and Potential Output can be considered the ‘average’.</a:t>
            </a:r>
          </a:p>
          <a:p>
            <a:r>
              <a:rPr lang="en-US" dirty="0" err="1">
                <a:solidFill>
                  <a:srgbClr val="FF0000"/>
                </a:solidFill>
              </a:rPr>
              <a:t>Eg</a:t>
            </a:r>
            <a:r>
              <a:rPr lang="en-US" dirty="0">
                <a:solidFill>
                  <a:srgbClr val="FF0000"/>
                </a:solidFill>
              </a:rPr>
              <a:t>. You usually get a 91% grade but this quiz you got a 96% and the previous quiz you got a 86%.</a:t>
            </a:r>
          </a:p>
        </p:txBody>
      </p:sp>
      <p:pic>
        <p:nvPicPr>
          <p:cNvPr id="5" name="Picture 4"/>
          <p:cNvPicPr>
            <a:picLocks noChangeAspect="1"/>
          </p:cNvPicPr>
          <p:nvPr/>
        </p:nvPicPr>
        <p:blipFill>
          <a:blip r:embed="rId2"/>
          <a:stretch>
            <a:fillRect/>
          </a:stretch>
        </p:blipFill>
        <p:spPr>
          <a:xfrm>
            <a:off x="5258541" y="365125"/>
            <a:ext cx="6847308" cy="3651100"/>
          </a:xfrm>
          <a:prstGeom prst="rect">
            <a:avLst/>
          </a:prstGeom>
        </p:spPr>
      </p:pic>
    </p:spTree>
    <p:extLst>
      <p:ext uri="{BB962C8B-B14F-4D97-AF65-F5344CB8AC3E}">
        <p14:creationId xmlns:p14="http://schemas.microsoft.com/office/powerpoint/2010/main" val="403444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8548" y="31267"/>
            <a:ext cx="7496014" cy="753442"/>
          </a:xfrm>
          <a:prstGeom prst="rect">
            <a:avLst/>
          </a:prstGeom>
          <a:solidFill>
            <a:schemeClr val="accent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sz="3200" b="1" dirty="0"/>
              <a:t>Contractions and Recessions</a:t>
            </a:r>
          </a:p>
        </p:txBody>
      </p:sp>
      <p:sp>
        <p:nvSpPr>
          <p:cNvPr id="6" name="TextBox 5"/>
          <p:cNvSpPr txBox="1"/>
          <p:nvPr/>
        </p:nvSpPr>
        <p:spPr>
          <a:xfrm>
            <a:off x="503299" y="960927"/>
            <a:ext cx="5014098" cy="2862322"/>
          </a:xfrm>
          <a:prstGeom prst="rect">
            <a:avLst/>
          </a:prstGeom>
          <a:noFill/>
        </p:spPr>
        <p:txBody>
          <a:bodyPr wrap="square" rtlCol="0" anchor="t">
            <a:spAutoFit/>
          </a:bodyPr>
          <a:lstStyle/>
          <a:p>
            <a:r>
              <a:rPr lang="en-GB" sz="2800" b="1" u="sng" dirty="0"/>
              <a:t>Key terms:</a:t>
            </a:r>
          </a:p>
          <a:p>
            <a:r>
              <a:rPr lang="en-GB" sz="2400" b="1" u="sng" dirty="0"/>
              <a:t>Contraction</a:t>
            </a:r>
            <a:r>
              <a:rPr lang="en-GB" sz="2400" b="1" dirty="0"/>
              <a:t> – </a:t>
            </a:r>
            <a:r>
              <a:rPr lang="en-GB" sz="2400" dirty="0"/>
              <a:t>negative economic growth. </a:t>
            </a:r>
          </a:p>
          <a:p>
            <a:pPr algn="just"/>
            <a:r>
              <a:rPr lang="en-US" sz="2400" b="1" u="sng" dirty="0"/>
              <a:t>Recession</a:t>
            </a:r>
            <a:r>
              <a:rPr lang="en-US" sz="3600" dirty="0"/>
              <a:t>: </a:t>
            </a:r>
            <a:r>
              <a:rPr lang="pt-PT" sz="2400" dirty="0"/>
              <a:t>two or more quarters (6 months) of negative economic growth (fall in GDP).</a:t>
            </a:r>
          </a:p>
          <a:p>
            <a:pPr algn="just"/>
            <a:endParaRPr lang="pt-PT" sz="2000" dirty="0"/>
          </a:p>
        </p:txBody>
      </p:sp>
      <p:pic>
        <p:nvPicPr>
          <p:cNvPr id="4098" name="Picture 2" descr="Resultado de imagem para recessio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2630"/>
          <a:stretch/>
        </p:blipFill>
        <p:spPr bwMode="auto">
          <a:xfrm>
            <a:off x="5954852" y="1"/>
            <a:ext cx="1581729" cy="9997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600887" y="1308050"/>
            <a:ext cx="4838251" cy="1384995"/>
          </a:xfrm>
          <a:prstGeom prst="rect">
            <a:avLst/>
          </a:prstGeom>
          <a:noFill/>
        </p:spPr>
        <p:txBody>
          <a:bodyPr wrap="square" rtlCol="0">
            <a:spAutoFit/>
          </a:bodyPr>
          <a:lstStyle/>
          <a:p>
            <a:r>
              <a:rPr lang="en-GB" sz="2800" dirty="0"/>
              <a:t>Depression – has no technical meaning, but is a severe recession. </a:t>
            </a:r>
          </a:p>
        </p:txBody>
      </p:sp>
      <p:sp>
        <p:nvSpPr>
          <p:cNvPr id="3" name="TextBox 2"/>
          <p:cNvSpPr txBox="1"/>
          <p:nvPr/>
        </p:nvSpPr>
        <p:spPr>
          <a:xfrm>
            <a:off x="7536581" y="0"/>
            <a:ext cx="4212967" cy="1354217"/>
          </a:xfrm>
          <a:prstGeom prst="rect">
            <a:avLst/>
          </a:prstGeom>
          <a:solidFill>
            <a:srgbClr val="FFFF00"/>
          </a:solidFill>
        </p:spPr>
        <p:txBody>
          <a:bodyPr wrap="square" rtlCol="0">
            <a:spAutoFit/>
          </a:bodyPr>
          <a:lstStyle/>
          <a:p>
            <a:r>
              <a:rPr lang="en-AU" dirty="0">
                <a:solidFill>
                  <a:srgbClr val="FF0000"/>
                </a:solidFill>
              </a:rPr>
              <a:t>Summary</a:t>
            </a:r>
          </a:p>
          <a:p>
            <a:r>
              <a:rPr lang="en-AU" sz="1600" dirty="0">
                <a:solidFill>
                  <a:srgbClr val="FF0000"/>
                </a:solidFill>
              </a:rPr>
              <a:t>Contraction – negative economic growth.</a:t>
            </a:r>
          </a:p>
          <a:p>
            <a:r>
              <a:rPr lang="en-AU" sz="1600" dirty="0">
                <a:solidFill>
                  <a:srgbClr val="FF0000"/>
                </a:solidFill>
              </a:rPr>
              <a:t>Recession – 6 months of negative GDP growth</a:t>
            </a:r>
          </a:p>
          <a:p>
            <a:r>
              <a:rPr lang="en-AU" sz="1600" dirty="0">
                <a:solidFill>
                  <a:srgbClr val="FF0000"/>
                </a:solidFill>
              </a:rPr>
              <a:t>Depression – a bad recession</a:t>
            </a:r>
          </a:p>
          <a:p>
            <a:r>
              <a:rPr lang="en-AU" sz="1600" dirty="0">
                <a:solidFill>
                  <a:srgbClr val="FF0000"/>
                </a:solidFill>
              </a:rPr>
              <a:t>Unemployment increases in each case.</a:t>
            </a:r>
          </a:p>
        </p:txBody>
      </p:sp>
      <p:pic>
        <p:nvPicPr>
          <p:cNvPr id="8" name="Picture 2" descr="Business Cycle &amp; Macro Goals - AP/IB/College - ReviewEcon.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644" y="3572483"/>
            <a:ext cx="5806799" cy="31438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8548" y="3697265"/>
            <a:ext cx="5152724" cy="2585323"/>
          </a:xfrm>
          <a:prstGeom prst="rect">
            <a:avLst/>
          </a:prstGeom>
          <a:solidFill>
            <a:schemeClr val="accent2">
              <a:lumMod val="20000"/>
              <a:lumOff val="80000"/>
            </a:schemeClr>
          </a:solidFill>
        </p:spPr>
        <p:txBody>
          <a:bodyPr wrap="square">
            <a:spAutoFit/>
          </a:bodyPr>
          <a:lstStyle/>
          <a:p>
            <a:pPr algn="just"/>
            <a:r>
              <a:rPr lang="pt-PT" b="1" u="sng" dirty="0"/>
              <a:t>Consequences</a:t>
            </a:r>
            <a:r>
              <a:rPr lang="pt-PT" dirty="0"/>
              <a:t>:</a:t>
            </a:r>
          </a:p>
          <a:p>
            <a:pPr marL="342900" indent="-342900" algn="just">
              <a:buFont typeface="Arial" panose="020B0604020202020204" pitchFamily="34" charset="0"/>
              <a:buChar char="•"/>
            </a:pPr>
            <a:r>
              <a:rPr lang="en-GB" dirty="0">
                <a:solidFill>
                  <a:srgbClr val="00B0F0"/>
                </a:solidFill>
                <a:ea typeface="+mn-lt"/>
                <a:cs typeface="+mn-lt"/>
              </a:rPr>
              <a:t>Unemployment rises</a:t>
            </a:r>
            <a:r>
              <a:rPr lang="en-GB" dirty="0">
                <a:ea typeface="+mn-lt"/>
                <a:cs typeface="+mn-lt"/>
              </a:rPr>
              <a:t> as business are not doing well and have to cut costs</a:t>
            </a:r>
          </a:p>
          <a:p>
            <a:pPr marL="342900" indent="-342900" algn="just">
              <a:buFont typeface="Arial" panose="020B0604020202020204" pitchFamily="34" charset="0"/>
              <a:buChar char="•"/>
            </a:pPr>
            <a:r>
              <a:rPr lang="en-GB" dirty="0">
                <a:solidFill>
                  <a:srgbClr val="00B0F0"/>
                </a:solidFill>
              </a:rPr>
              <a:t>Falling demand </a:t>
            </a:r>
            <a:r>
              <a:rPr lang="en-GB" dirty="0"/>
              <a:t>by consumers leads to falling profits and businesses closing down.</a:t>
            </a:r>
          </a:p>
          <a:p>
            <a:pPr marL="342900" indent="-342900" algn="just">
              <a:buFont typeface="Arial" panose="020B0604020202020204" pitchFamily="34" charset="0"/>
              <a:buChar char="•"/>
            </a:pPr>
            <a:r>
              <a:rPr lang="en-GB" dirty="0"/>
              <a:t>Business confidence falls leading to </a:t>
            </a:r>
            <a:r>
              <a:rPr lang="en-GB" dirty="0">
                <a:solidFill>
                  <a:srgbClr val="00B0F0"/>
                </a:solidFill>
              </a:rPr>
              <a:t>less investment </a:t>
            </a:r>
            <a:r>
              <a:rPr lang="en-GB" dirty="0"/>
              <a:t>in new and existing business.</a:t>
            </a:r>
          </a:p>
          <a:p>
            <a:pPr marL="342900" indent="-342900" algn="just">
              <a:buFont typeface="Arial" panose="020B0604020202020204" pitchFamily="34" charset="0"/>
              <a:buChar char="•"/>
            </a:pPr>
            <a:r>
              <a:rPr lang="en-GB" dirty="0"/>
              <a:t>Decline in economic activity until reaches a minimum (slump)</a:t>
            </a:r>
          </a:p>
        </p:txBody>
      </p:sp>
      <p:sp>
        <p:nvSpPr>
          <p:cNvPr id="5" name="Oval 4"/>
          <p:cNvSpPr/>
          <p:nvPr/>
        </p:nvSpPr>
        <p:spPr>
          <a:xfrm rot="19949469">
            <a:off x="8389690" y="4419103"/>
            <a:ext cx="713412" cy="1150577"/>
          </a:xfrm>
          <a:prstGeom prst="ellipse">
            <a:avLst/>
          </a:prstGeom>
          <a:solidFill>
            <a:srgbClr val="FF000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949469">
            <a:off x="6826276" y="5249356"/>
            <a:ext cx="713412" cy="1150577"/>
          </a:xfrm>
          <a:prstGeom prst="ellipse">
            <a:avLst/>
          </a:prstGeom>
          <a:solidFill>
            <a:srgbClr val="FF000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9949469">
            <a:off x="10028075" y="3672198"/>
            <a:ext cx="713412" cy="1150577"/>
          </a:xfrm>
          <a:prstGeom prst="ellipse">
            <a:avLst/>
          </a:prstGeom>
          <a:solidFill>
            <a:srgbClr val="FF000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352917" y="2926152"/>
            <a:ext cx="4838252" cy="646331"/>
          </a:xfrm>
          <a:prstGeom prst="rect">
            <a:avLst/>
          </a:prstGeom>
          <a:solidFill>
            <a:srgbClr val="FF0000">
              <a:alpha val="31000"/>
            </a:srgbClr>
          </a:solidFill>
        </p:spPr>
        <p:txBody>
          <a:bodyPr wrap="square" rtlCol="0">
            <a:spAutoFit/>
          </a:bodyPr>
          <a:lstStyle/>
          <a:p>
            <a:r>
              <a:rPr lang="en-US" dirty="0"/>
              <a:t>If the periods in red last for more than 6 months, then it is considered a recession. </a:t>
            </a:r>
          </a:p>
        </p:txBody>
      </p:sp>
    </p:spTree>
    <p:extLst>
      <p:ext uri="{BB962C8B-B14F-4D97-AF65-F5344CB8AC3E}">
        <p14:creationId xmlns:p14="http://schemas.microsoft.com/office/powerpoint/2010/main" val="406974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753442"/>
          </a:xfrm>
          <a:prstGeom prst="rect">
            <a:avLst/>
          </a:prstGeom>
          <a:solidFill>
            <a:schemeClr val="accent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b="1" dirty="0"/>
              <a:t>Business Cycle</a:t>
            </a:r>
          </a:p>
        </p:txBody>
      </p:sp>
      <p:sp>
        <p:nvSpPr>
          <p:cNvPr id="6" name="TextBox 5"/>
          <p:cNvSpPr txBox="1"/>
          <p:nvPr/>
        </p:nvSpPr>
        <p:spPr>
          <a:xfrm>
            <a:off x="188861" y="950627"/>
            <a:ext cx="6676634" cy="3477875"/>
          </a:xfrm>
          <a:prstGeom prst="rect">
            <a:avLst/>
          </a:prstGeom>
          <a:noFill/>
        </p:spPr>
        <p:txBody>
          <a:bodyPr wrap="square" rtlCol="0" anchor="t">
            <a:spAutoFit/>
          </a:bodyPr>
          <a:lstStyle/>
          <a:p>
            <a:r>
              <a:rPr lang="en-GB" sz="2000" b="1" u="sng" dirty="0"/>
              <a:t>Key term:</a:t>
            </a:r>
          </a:p>
          <a:p>
            <a:pPr algn="just"/>
            <a:r>
              <a:rPr lang="en-US" sz="3600" b="1" dirty="0">
                <a:solidFill>
                  <a:schemeClr val="tx2"/>
                </a:solidFill>
              </a:rPr>
              <a:t>Expansion</a:t>
            </a:r>
            <a:r>
              <a:rPr lang="en-US" sz="3600" dirty="0"/>
              <a:t>: Economic activity increases and will finish by reaching the </a:t>
            </a:r>
            <a:r>
              <a:rPr lang="pt-PT" sz="3600" dirty="0"/>
              <a:t>highest point called a peak. Expansion is sometimes called a ‘boom’</a:t>
            </a:r>
          </a:p>
          <a:p>
            <a:pPr algn="just"/>
            <a:endParaRPr lang="pt-PT" sz="2000" dirty="0"/>
          </a:p>
        </p:txBody>
      </p:sp>
      <p:pic>
        <p:nvPicPr>
          <p:cNvPr id="3" name="Picture 2"/>
          <p:cNvPicPr>
            <a:picLocks noChangeAspect="1"/>
          </p:cNvPicPr>
          <p:nvPr/>
        </p:nvPicPr>
        <p:blipFill>
          <a:blip r:embed="rId2"/>
          <a:stretch>
            <a:fillRect/>
          </a:stretch>
        </p:blipFill>
        <p:spPr>
          <a:xfrm>
            <a:off x="7141159" y="0"/>
            <a:ext cx="2512795" cy="2004744"/>
          </a:xfrm>
          <a:prstGeom prst="rect">
            <a:avLst/>
          </a:prstGeom>
        </p:spPr>
      </p:pic>
      <p:pic>
        <p:nvPicPr>
          <p:cNvPr id="5" name="Picture 2" descr="Business Cycle &amp; Macro Goals - AP/IB/College - ReviewEcon.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4984" y="3529326"/>
            <a:ext cx="5806799" cy="31438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3546" y="4316955"/>
            <a:ext cx="4479854" cy="2031325"/>
          </a:xfrm>
          <a:prstGeom prst="rect">
            <a:avLst/>
          </a:prstGeom>
          <a:solidFill>
            <a:schemeClr val="accent4">
              <a:lumMod val="20000"/>
              <a:lumOff val="80000"/>
            </a:schemeClr>
          </a:solidFill>
        </p:spPr>
        <p:txBody>
          <a:bodyPr wrap="square">
            <a:spAutoFit/>
          </a:bodyPr>
          <a:lstStyle/>
          <a:p>
            <a:pPr marL="342900" indent="-342900" algn="just">
              <a:buFont typeface="Arial" panose="020B0604020202020204" pitchFamily="34" charset="0"/>
              <a:buChar char="•"/>
            </a:pPr>
            <a:r>
              <a:rPr lang="en-GB" dirty="0">
                <a:solidFill>
                  <a:srgbClr val="00B0F0"/>
                </a:solidFill>
                <a:ea typeface="+mn-lt"/>
                <a:cs typeface="+mn-lt"/>
              </a:rPr>
              <a:t>Decreased unemployment rate </a:t>
            </a:r>
            <a:r>
              <a:rPr lang="en-GB" dirty="0">
                <a:ea typeface="+mn-lt"/>
                <a:cs typeface="+mn-lt"/>
              </a:rPr>
              <a:t>due to more business activity</a:t>
            </a:r>
          </a:p>
          <a:p>
            <a:pPr marL="342900" indent="-342900" algn="just">
              <a:buFont typeface="Arial" panose="020B0604020202020204" pitchFamily="34" charset="0"/>
              <a:buChar char="•"/>
            </a:pPr>
            <a:r>
              <a:rPr lang="en-GB" dirty="0"/>
              <a:t>Business investments and profits are at their highest levels</a:t>
            </a:r>
          </a:p>
          <a:p>
            <a:pPr marL="342900" indent="-342900" algn="just">
              <a:buFont typeface="Arial" panose="020B0604020202020204" pitchFamily="34" charset="0"/>
              <a:buChar char="•"/>
            </a:pPr>
            <a:r>
              <a:rPr lang="en-GB" dirty="0"/>
              <a:t>Most sectors are producing at a higher rate</a:t>
            </a:r>
          </a:p>
          <a:p>
            <a:pPr marL="342900" indent="-342900" algn="just">
              <a:buFont typeface="Arial" panose="020B0604020202020204" pitchFamily="34" charset="0"/>
              <a:buChar char="•"/>
            </a:pPr>
            <a:r>
              <a:rPr lang="en-GB" dirty="0"/>
              <a:t>High level of business demand</a:t>
            </a:r>
            <a:endParaRPr lang="en-GB" dirty="0">
              <a:cs typeface="Calibri"/>
            </a:endParaRPr>
          </a:p>
        </p:txBody>
      </p:sp>
      <p:sp>
        <p:nvSpPr>
          <p:cNvPr id="7" name="Oval 6"/>
          <p:cNvSpPr/>
          <p:nvPr/>
        </p:nvSpPr>
        <p:spPr>
          <a:xfrm rot="751063">
            <a:off x="7607542" y="4643910"/>
            <a:ext cx="713412" cy="1552845"/>
          </a:xfrm>
          <a:prstGeom prst="ellipse">
            <a:avLst/>
          </a:prstGeom>
          <a:solidFill>
            <a:srgbClr val="92D05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751063">
            <a:off x="9213054" y="3808631"/>
            <a:ext cx="713412" cy="1552845"/>
          </a:xfrm>
          <a:prstGeom prst="ellipse">
            <a:avLst/>
          </a:prstGeom>
          <a:solidFill>
            <a:srgbClr val="92D05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751063">
            <a:off x="6242633" y="5429585"/>
            <a:ext cx="507878" cy="780262"/>
          </a:xfrm>
          <a:prstGeom prst="ellipse">
            <a:avLst/>
          </a:prstGeom>
          <a:solidFill>
            <a:srgbClr val="92D05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463276" y="1867693"/>
            <a:ext cx="4212967" cy="1107996"/>
          </a:xfrm>
          <a:prstGeom prst="rect">
            <a:avLst/>
          </a:prstGeom>
          <a:solidFill>
            <a:srgbClr val="FFFF00"/>
          </a:solidFill>
        </p:spPr>
        <p:txBody>
          <a:bodyPr wrap="square" rtlCol="0">
            <a:spAutoFit/>
          </a:bodyPr>
          <a:lstStyle/>
          <a:p>
            <a:r>
              <a:rPr lang="en-AU" dirty="0">
                <a:solidFill>
                  <a:srgbClr val="FF0000"/>
                </a:solidFill>
              </a:rPr>
              <a:t>Summary</a:t>
            </a:r>
          </a:p>
          <a:p>
            <a:r>
              <a:rPr lang="en-AU" sz="1600" dirty="0">
                <a:solidFill>
                  <a:srgbClr val="FF0000"/>
                </a:solidFill>
              </a:rPr>
              <a:t>Expansion – positive economic growth – GDP increases.</a:t>
            </a:r>
          </a:p>
          <a:p>
            <a:r>
              <a:rPr lang="en-AU" sz="1600" dirty="0">
                <a:solidFill>
                  <a:srgbClr val="FF0000"/>
                </a:solidFill>
              </a:rPr>
              <a:t>Unemployment decreases in an expansion.</a:t>
            </a:r>
          </a:p>
        </p:txBody>
      </p:sp>
    </p:spTree>
    <p:extLst>
      <p:ext uri="{BB962C8B-B14F-4D97-AF65-F5344CB8AC3E}">
        <p14:creationId xmlns:p14="http://schemas.microsoft.com/office/powerpoint/2010/main" val="35135405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Cycle and Economic Indicators Summary</a:t>
            </a:r>
          </a:p>
        </p:txBody>
      </p:sp>
      <p:sp>
        <p:nvSpPr>
          <p:cNvPr id="3" name="Content Placeholder 2"/>
          <p:cNvSpPr>
            <a:spLocks noGrp="1"/>
          </p:cNvSpPr>
          <p:nvPr>
            <p:ph idx="1"/>
          </p:nvPr>
        </p:nvSpPr>
        <p:spPr>
          <a:xfrm>
            <a:off x="472645" y="1845290"/>
            <a:ext cx="4040361" cy="1738549"/>
          </a:xfrm>
          <a:solidFill>
            <a:schemeClr val="accent6">
              <a:lumMod val="20000"/>
              <a:lumOff val="80000"/>
            </a:schemeClr>
          </a:solidFill>
        </p:spPr>
        <p:txBody>
          <a:bodyPr>
            <a:noAutofit/>
          </a:bodyPr>
          <a:lstStyle/>
          <a:p>
            <a:r>
              <a:rPr lang="en-US" sz="3600" dirty="0"/>
              <a:t>Expansion</a:t>
            </a:r>
          </a:p>
          <a:p>
            <a:pPr lvl="1"/>
            <a:r>
              <a:rPr lang="en-US" sz="3200" dirty="0"/>
              <a:t>GDP ↑</a:t>
            </a:r>
          </a:p>
          <a:p>
            <a:pPr lvl="1"/>
            <a:r>
              <a:rPr lang="en-US" sz="3200" dirty="0"/>
              <a:t>Unemployment ↓</a:t>
            </a:r>
          </a:p>
        </p:txBody>
      </p:sp>
      <p:pic>
        <p:nvPicPr>
          <p:cNvPr id="8" name="Picture 7"/>
          <p:cNvPicPr>
            <a:picLocks noChangeAspect="1"/>
          </p:cNvPicPr>
          <p:nvPr/>
        </p:nvPicPr>
        <p:blipFill>
          <a:blip r:embed="rId2"/>
          <a:stretch>
            <a:fillRect/>
          </a:stretch>
        </p:blipFill>
        <p:spPr>
          <a:xfrm>
            <a:off x="5296025" y="1544806"/>
            <a:ext cx="1812698" cy="1261704"/>
          </a:xfrm>
          <a:prstGeom prst="rect">
            <a:avLst/>
          </a:prstGeom>
        </p:spPr>
      </p:pic>
      <p:pic>
        <p:nvPicPr>
          <p:cNvPr id="9" name="Picture 8"/>
          <p:cNvPicPr>
            <a:picLocks noChangeAspect="1"/>
          </p:cNvPicPr>
          <p:nvPr/>
        </p:nvPicPr>
        <p:blipFill>
          <a:blip r:embed="rId2"/>
          <a:stretch>
            <a:fillRect/>
          </a:stretch>
        </p:blipFill>
        <p:spPr>
          <a:xfrm>
            <a:off x="6096000" y="3860884"/>
            <a:ext cx="1812698" cy="1261704"/>
          </a:xfrm>
          <a:prstGeom prst="rect">
            <a:avLst/>
          </a:prstGeom>
        </p:spPr>
      </p:pic>
      <p:pic>
        <p:nvPicPr>
          <p:cNvPr id="10" name="Picture 9"/>
          <p:cNvPicPr>
            <a:picLocks noChangeAspect="1"/>
          </p:cNvPicPr>
          <p:nvPr/>
        </p:nvPicPr>
        <p:blipFill>
          <a:blip r:embed="rId2"/>
          <a:stretch>
            <a:fillRect/>
          </a:stretch>
        </p:blipFill>
        <p:spPr>
          <a:xfrm>
            <a:off x="8800548" y="2322135"/>
            <a:ext cx="1812698" cy="1261704"/>
          </a:xfrm>
          <a:prstGeom prst="rect">
            <a:avLst/>
          </a:prstGeom>
        </p:spPr>
      </p:pic>
      <p:pic>
        <p:nvPicPr>
          <p:cNvPr id="2050" name="Picture 2" descr="Business Cycle &amp; Macro Goals - AP/IB/College - ReviewEcon.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7723" y="1544806"/>
            <a:ext cx="6953167" cy="376452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472646" y="4030071"/>
            <a:ext cx="3627406" cy="1569660"/>
          </a:xfrm>
          <a:prstGeom prst="rect">
            <a:avLst/>
          </a:prstGeom>
          <a:solidFill>
            <a:srgbClr val="FFB5A3"/>
          </a:solidFill>
        </p:spPr>
        <p:txBody>
          <a:bodyPr wrap="square">
            <a:spAutoFit/>
          </a:bodyPr>
          <a:lstStyle/>
          <a:p>
            <a:r>
              <a:rPr lang="en-US" sz="3200" dirty="0"/>
              <a:t>Contraction</a:t>
            </a:r>
          </a:p>
          <a:p>
            <a:pPr marL="285750" indent="-285750">
              <a:buFont typeface="Arial" panose="020B0604020202020204" pitchFamily="34" charset="0"/>
              <a:buChar char="•"/>
            </a:pPr>
            <a:r>
              <a:rPr lang="en-US" sz="3200" dirty="0"/>
              <a:t>GDP ↓ </a:t>
            </a:r>
          </a:p>
          <a:p>
            <a:pPr marL="285750" indent="-285750">
              <a:buFont typeface="Arial" panose="020B0604020202020204" pitchFamily="34" charset="0"/>
              <a:buChar char="•"/>
            </a:pPr>
            <a:r>
              <a:rPr lang="en-US" sz="3200" dirty="0"/>
              <a:t>Unemployment ↑</a:t>
            </a:r>
          </a:p>
        </p:txBody>
      </p:sp>
      <p:sp>
        <p:nvSpPr>
          <p:cNvPr id="18" name="Oval 17"/>
          <p:cNvSpPr/>
          <p:nvPr/>
        </p:nvSpPr>
        <p:spPr>
          <a:xfrm rot="19949469">
            <a:off x="7817789" y="2596297"/>
            <a:ext cx="713412" cy="1403450"/>
          </a:xfrm>
          <a:prstGeom prst="ellipse">
            <a:avLst/>
          </a:prstGeom>
          <a:solidFill>
            <a:srgbClr val="FF000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751063">
            <a:off x="6868460" y="3084462"/>
            <a:ext cx="713412" cy="1552845"/>
          </a:xfrm>
          <a:prstGeom prst="ellipse">
            <a:avLst/>
          </a:prstGeom>
          <a:solidFill>
            <a:srgbClr val="92D05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717723" y="5435174"/>
            <a:ext cx="5389838" cy="923330"/>
          </a:xfrm>
          <a:prstGeom prst="rect">
            <a:avLst/>
          </a:prstGeom>
          <a:noFill/>
        </p:spPr>
        <p:txBody>
          <a:bodyPr wrap="square" rtlCol="0">
            <a:spAutoFit/>
          </a:bodyPr>
          <a:lstStyle/>
          <a:p>
            <a:r>
              <a:rPr lang="en-US" dirty="0"/>
              <a:t>Bonus: Consider what happens to inflation?</a:t>
            </a:r>
          </a:p>
          <a:p>
            <a:r>
              <a:rPr lang="en-US" dirty="0"/>
              <a:t>(Usually but not always - Expansion: Inflation increases, Contraction: Inflation decreases)</a:t>
            </a:r>
          </a:p>
        </p:txBody>
      </p:sp>
    </p:spTree>
    <p:extLst>
      <p:ext uri="{BB962C8B-B14F-4D97-AF65-F5344CB8AC3E}">
        <p14:creationId xmlns:p14="http://schemas.microsoft.com/office/powerpoint/2010/main" val="221909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825624"/>
            <a:ext cx="10789118" cy="4883183"/>
          </a:xfrm>
        </p:spPr>
        <p:txBody>
          <a:bodyPr>
            <a:normAutofit fontScale="70000" lnSpcReduction="20000"/>
          </a:bodyPr>
          <a:lstStyle/>
          <a:p>
            <a:r>
              <a:rPr lang="en-US" dirty="0"/>
              <a:t>What is the highest point of the business cycle?</a:t>
            </a:r>
          </a:p>
          <a:p>
            <a:r>
              <a:rPr lang="en-US" dirty="0">
                <a:solidFill>
                  <a:srgbClr val="FF0000"/>
                </a:solidFill>
              </a:rPr>
              <a:t>Peak</a:t>
            </a:r>
          </a:p>
          <a:p>
            <a:r>
              <a:rPr lang="en-US" dirty="0"/>
              <a:t>What is the lowest point of the business cycle?</a:t>
            </a:r>
          </a:p>
          <a:p>
            <a:r>
              <a:rPr lang="en-US" dirty="0">
                <a:solidFill>
                  <a:srgbClr val="FF0000"/>
                </a:solidFill>
              </a:rPr>
              <a:t>Trough</a:t>
            </a:r>
          </a:p>
          <a:p>
            <a:r>
              <a:rPr lang="en-US" dirty="0"/>
              <a:t>What is the definition of a recession?</a:t>
            </a:r>
          </a:p>
          <a:p>
            <a:r>
              <a:rPr lang="en-US" dirty="0">
                <a:solidFill>
                  <a:srgbClr val="FF0000"/>
                </a:solidFill>
              </a:rPr>
              <a:t>Negative economic growth </a:t>
            </a:r>
            <a:r>
              <a:rPr lang="en-US" dirty="0" err="1">
                <a:solidFill>
                  <a:srgbClr val="FF0000"/>
                </a:solidFill>
              </a:rPr>
              <a:t>ie</a:t>
            </a:r>
            <a:r>
              <a:rPr lang="en-US" dirty="0">
                <a:solidFill>
                  <a:srgbClr val="FF0000"/>
                </a:solidFill>
              </a:rPr>
              <a:t>. decrease in GDP for more than 6 months.</a:t>
            </a:r>
          </a:p>
          <a:p>
            <a:r>
              <a:rPr lang="en-US" dirty="0"/>
              <a:t>What happens to unemployment during a recession/contraction of the business cycle?</a:t>
            </a:r>
          </a:p>
          <a:p>
            <a:r>
              <a:rPr lang="en-US" dirty="0">
                <a:solidFill>
                  <a:srgbClr val="FF0000"/>
                </a:solidFill>
              </a:rPr>
              <a:t>Unemployment increases.</a:t>
            </a:r>
          </a:p>
          <a:p>
            <a:r>
              <a:rPr lang="en-US" dirty="0"/>
              <a:t>What happens to unemployment during an expansionary period of the business cycle?</a:t>
            </a:r>
          </a:p>
          <a:p>
            <a:r>
              <a:rPr lang="en-US" dirty="0">
                <a:solidFill>
                  <a:srgbClr val="FF0000"/>
                </a:solidFill>
              </a:rPr>
              <a:t>Unemployment decreases.</a:t>
            </a:r>
          </a:p>
          <a:p>
            <a:r>
              <a:rPr lang="en-US" dirty="0"/>
              <a:t>What do we call the output at the ‘good, healthy level’ of the economy?</a:t>
            </a:r>
          </a:p>
          <a:p>
            <a:r>
              <a:rPr lang="en-US" dirty="0">
                <a:solidFill>
                  <a:srgbClr val="FF0000"/>
                </a:solidFill>
              </a:rPr>
              <a:t>Potential output</a:t>
            </a:r>
          </a:p>
          <a:p>
            <a:r>
              <a:rPr lang="en-US" dirty="0"/>
              <a:t>What do we call the output that we actually observe?</a:t>
            </a:r>
          </a:p>
          <a:p>
            <a:r>
              <a:rPr lang="en-US" dirty="0">
                <a:solidFill>
                  <a:srgbClr val="FF0000"/>
                </a:solidFill>
              </a:rPr>
              <a:t>Actual Output</a:t>
            </a:r>
          </a:p>
          <a:p>
            <a:endParaRPr lang="en-US" dirty="0">
              <a:solidFill>
                <a:srgbClr val="FF0000"/>
              </a:solidFill>
            </a:endParaRPr>
          </a:p>
          <a:p>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96929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5290"/>
          </a:xfrm>
        </p:spPr>
        <p:txBody>
          <a:bodyPr/>
          <a:lstStyle/>
          <a:p>
            <a:r>
              <a:rPr lang="en-US" dirty="0"/>
              <a:t>Bonus: Why Do We Have Business Cycles?</a:t>
            </a:r>
          </a:p>
        </p:txBody>
      </p:sp>
      <p:sp>
        <p:nvSpPr>
          <p:cNvPr id="3" name="Content Placeholder 2"/>
          <p:cNvSpPr>
            <a:spLocks noGrp="1"/>
          </p:cNvSpPr>
          <p:nvPr>
            <p:ph idx="1"/>
          </p:nvPr>
        </p:nvSpPr>
        <p:spPr>
          <a:xfrm>
            <a:off x="7561384" y="1438871"/>
            <a:ext cx="4167554" cy="2328856"/>
          </a:xfrm>
        </p:spPr>
        <p:txBody>
          <a:bodyPr>
            <a:normAutofit fontScale="62500" lnSpcReduction="20000"/>
          </a:bodyPr>
          <a:lstStyle/>
          <a:p>
            <a:r>
              <a:rPr lang="en-US" dirty="0"/>
              <a:t>The business cycle occurs for a variety of reasons,  most importantly levels of </a:t>
            </a:r>
            <a:r>
              <a:rPr lang="en-US" dirty="0">
                <a:hlinkClick r:id="rId2"/>
              </a:rPr>
              <a:t>debt</a:t>
            </a:r>
            <a:r>
              <a:rPr lang="en-US" dirty="0"/>
              <a:t> through the economy. </a:t>
            </a:r>
          </a:p>
          <a:p>
            <a:r>
              <a:rPr lang="en-US" dirty="0"/>
              <a:t>Borrowing today means we can spend more now but we </a:t>
            </a:r>
            <a:r>
              <a:rPr lang="en-US" u="sng" dirty="0"/>
              <a:t>must spend less in the future</a:t>
            </a:r>
            <a:r>
              <a:rPr lang="en-US" dirty="0"/>
              <a:t>. </a:t>
            </a:r>
          </a:p>
          <a:p>
            <a:pPr lvl="1"/>
            <a:r>
              <a:rPr lang="en-US" dirty="0"/>
              <a:t>This is true for one person but also for the whole economy!</a:t>
            </a:r>
          </a:p>
          <a:p>
            <a:r>
              <a:rPr lang="en-US" dirty="0"/>
              <a:t>We often refer to this as a</a:t>
            </a:r>
            <a:r>
              <a:rPr lang="en-US" dirty="0">
                <a:hlinkClick r:id="rId2"/>
              </a:rPr>
              <a:t> Debt</a:t>
            </a:r>
            <a:r>
              <a:rPr lang="en-US" dirty="0"/>
              <a:t> cycle</a:t>
            </a:r>
          </a:p>
        </p:txBody>
      </p:sp>
      <p:pic>
        <p:nvPicPr>
          <p:cNvPr id="5" name="Picture 4"/>
          <p:cNvPicPr>
            <a:picLocks noChangeAspect="1"/>
          </p:cNvPicPr>
          <p:nvPr/>
        </p:nvPicPr>
        <p:blipFill>
          <a:blip r:embed="rId3"/>
          <a:stretch>
            <a:fillRect/>
          </a:stretch>
        </p:blipFill>
        <p:spPr>
          <a:xfrm>
            <a:off x="290145" y="1438871"/>
            <a:ext cx="7037855" cy="1954960"/>
          </a:xfrm>
          <a:prstGeom prst="rect">
            <a:avLst/>
          </a:prstGeom>
        </p:spPr>
      </p:pic>
      <p:pic>
        <p:nvPicPr>
          <p:cNvPr id="6" name="Picture 5"/>
          <p:cNvPicPr>
            <a:picLocks noChangeAspect="1"/>
          </p:cNvPicPr>
          <p:nvPr/>
        </p:nvPicPr>
        <p:blipFill>
          <a:blip r:embed="rId4"/>
          <a:stretch>
            <a:fillRect/>
          </a:stretch>
        </p:blipFill>
        <p:spPr>
          <a:xfrm>
            <a:off x="718267" y="3602012"/>
            <a:ext cx="5627388" cy="2970902"/>
          </a:xfrm>
          <a:prstGeom prst="rect">
            <a:avLst/>
          </a:prstGeom>
        </p:spPr>
      </p:pic>
      <p:pic>
        <p:nvPicPr>
          <p:cNvPr id="7" name="Picture 2" descr="Business Cycle &amp; Macro Goals - AP/IB/College - ReviewEcon.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2347" y="3926183"/>
            <a:ext cx="5002822" cy="2708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216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Who Measures GDP?</a:t>
            </a:r>
          </a:p>
        </p:txBody>
      </p:sp>
      <p:sp>
        <p:nvSpPr>
          <p:cNvPr id="3" name="Content Placeholder 2"/>
          <p:cNvSpPr>
            <a:spLocks noGrp="1"/>
          </p:cNvSpPr>
          <p:nvPr>
            <p:ph idx="1"/>
          </p:nvPr>
        </p:nvSpPr>
        <p:spPr>
          <a:xfrm>
            <a:off x="838201" y="1825625"/>
            <a:ext cx="5552768" cy="4351338"/>
          </a:xfrm>
        </p:spPr>
        <p:txBody>
          <a:bodyPr/>
          <a:lstStyle/>
          <a:p>
            <a:r>
              <a:rPr lang="en-AU" dirty="0"/>
              <a:t>GDP is measured by two main government agencies:</a:t>
            </a:r>
          </a:p>
          <a:p>
            <a:r>
              <a:rPr lang="en-AU" dirty="0"/>
              <a:t>The Bureau of </a:t>
            </a:r>
            <a:r>
              <a:rPr lang="en-AU" dirty="0" err="1"/>
              <a:t>Labor</a:t>
            </a:r>
            <a:r>
              <a:rPr lang="en-AU" dirty="0"/>
              <a:t> Statistics (BLS) collects the raw data. </a:t>
            </a:r>
          </a:p>
          <a:p>
            <a:r>
              <a:rPr lang="en-AU" dirty="0"/>
              <a:t>The data is then calculated and analysed by the Bureau of Economic Analysis (BEA).</a:t>
            </a:r>
          </a:p>
        </p:txBody>
      </p:sp>
      <p:pic>
        <p:nvPicPr>
          <p:cNvPr id="4" name="Picture 3"/>
          <p:cNvPicPr>
            <a:picLocks noChangeAspect="1"/>
          </p:cNvPicPr>
          <p:nvPr/>
        </p:nvPicPr>
        <p:blipFill>
          <a:blip r:embed="rId2"/>
          <a:stretch>
            <a:fillRect/>
          </a:stretch>
        </p:blipFill>
        <p:spPr>
          <a:xfrm>
            <a:off x="6727206" y="1027906"/>
            <a:ext cx="4315427" cy="2286319"/>
          </a:xfrm>
          <a:prstGeom prst="rect">
            <a:avLst/>
          </a:prstGeom>
        </p:spPr>
      </p:pic>
      <p:pic>
        <p:nvPicPr>
          <p:cNvPr id="5" name="Picture 4"/>
          <p:cNvPicPr>
            <a:picLocks noChangeAspect="1"/>
          </p:cNvPicPr>
          <p:nvPr/>
        </p:nvPicPr>
        <p:blipFill>
          <a:blip r:embed="rId3"/>
          <a:stretch>
            <a:fillRect/>
          </a:stretch>
        </p:blipFill>
        <p:spPr>
          <a:xfrm>
            <a:off x="6727206" y="3917481"/>
            <a:ext cx="4469415" cy="2259482"/>
          </a:xfrm>
          <a:prstGeom prst="rect">
            <a:avLst/>
          </a:prstGeom>
        </p:spPr>
      </p:pic>
      <p:sp>
        <p:nvSpPr>
          <p:cNvPr id="6" name="TextBox 5"/>
          <p:cNvSpPr txBox="1"/>
          <p:nvPr/>
        </p:nvSpPr>
        <p:spPr>
          <a:xfrm>
            <a:off x="1022554" y="5329986"/>
            <a:ext cx="4444182"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GDP is measured in the US by the Bureau of Labor Statistics and Bureau of Economic Analysis.</a:t>
            </a:r>
          </a:p>
        </p:txBody>
      </p:sp>
    </p:spTree>
    <p:extLst>
      <p:ext uri="{BB962C8B-B14F-4D97-AF65-F5344CB8AC3E}">
        <p14:creationId xmlns:p14="http://schemas.microsoft.com/office/powerpoint/2010/main" val="48363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GDP per Capita</a:t>
            </a:r>
          </a:p>
        </p:txBody>
      </p:sp>
      <p:sp>
        <p:nvSpPr>
          <p:cNvPr id="3" name="Content Placeholder 2"/>
          <p:cNvSpPr>
            <a:spLocks noGrp="1"/>
          </p:cNvSpPr>
          <p:nvPr>
            <p:ph idx="1"/>
          </p:nvPr>
        </p:nvSpPr>
        <p:spPr>
          <a:xfrm>
            <a:off x="838200" y="1825625"/>
            <a:ext cx="5723965" cy="4351338"/>
          </a:xfrm>
        </p:spPr>
        <p:txBody>
          <a:bodyPr/>
          <a:lstStyle/>
          <a:p>
            <a:r>
              <a:rPr lang="en-US" dirty="0"/>
              <a:t>What is GDP per capita?</a:t>
            </a:r>
          </a:p>
          <a:p>
            <a:pPr lvl="1"/>
            <a:r>
              <a:rPr lang="en-US" dirty="0"/>
              <a:t>Output per person</a:t>
            </a:r>
          </a:p>
          <a:p>
            <a:pPr lvl="1"/>
            <a:r>
              <a:rPr lang="en-US" dirty="0"/>
              <a:t>Calculated by dividing GDP by total population</a:t>
            </a:r>
          </a:p>
        </p:txBody>
      </p:sp>
      <p:sp>
        <p:nvSpPr>
          <p:cNvPr id="6" name="TextBox 5"/>
          <p:cNvSpPr txBox="1"/>
          <p:nvPr/>
        </p:nvSpPr>
        <p:spPr>
          <a:xfrm>
            <a:off x="8061960" y="5239973"/>
            <a:ext cx="3291840" cy="1323439"/>
          </a:xfrm>
          <a:prstGeom prst="rect">
            <a:avLst/>
          </a:prstGeom>
          <a:solidFill>
            <a:srgbClr val="FFFF00"/>
          </a:solidFill>
        </p:spPr>
        <p:txBody>
          <a:bodyPr wrap="square" rtlCol="0">
            <a:spAutoFit/>
          </a:bodyPr>
          <a:lstStyle/>
          <a:p>
            <a:r>
              <a:rPr lang="en-US" sz="2000" dirty="0">
                <a:solidFill>
                  <a:srgbClr val="FF0000"/>
                </a:solidFill>
              </a:rPr>
              <a:t>Summary</a:t>
            </a:r>
          </a:p>
          <a:p>
            <a:r>
              <a:rPr lang="en-US" sz="2000" dirty="0">
                <a:solidFill>
                  <a:srgbClr val="FF0000"/>
                </a:solidFill>
              </a:rPr>
              <a:t>Per capita = per person</a:t>
            </a:r>
          </a:p>
          <a:p>
            <a:r>
              <a:rPr lang="en-US" sz="2000" dirty="0">
                <a:solidFill>
                  <a:srgbClr val="FF0000"/>
                </a:solidFill>
              </a:rPr>
              <a:t>GDP per capita = how rich the average person is</a:t>
            </a:r>
          </a:p>
        </p:txBody>
      </p:sp>
      <p:pic>
        <p:nvPicPr>
          <p:cNvPr id="9" name="Picture 8"/>
          <p:cNvPicPr>
            <a:picLocks noChangeAspect="1"/>
          </p:cNvPicPr>
          <p:nvPr/>
        </p:nvPicPr>
        <p:blipFill>
          <a:blip r:embed="rId2"/>
          <a:stretch>
            <a:fillRect/>
          </a:stretch>
        </p:blipFill>
        <p:spPr>
          <a:xfrm>
            <a:off x="582742" y="3484839"/>
            <a:ext cx="5448736" cy="2485654"/>
          </a:xfrm>
          <a:prstGeom prst="rect">
            <a:avLst/>
          </a:prstGeom>
        </p:spPr>
      </p:pic>
      <p:sp>
        <p:nvSpPr>
          <p:cNvPr id="4" name="TextBox 3"/>
          <p:cNvSpPr txBox="1"/>
          <p:nvPr/>
        </p:nvSpPr>
        <p:spPr>
          <a:xfrm>
            <a:off x="7825740" y="365125"/>
            <a:ext cx="4099560" cy="2031325"/>
          </a:xfrm>
          <a:prstGeom prst="rect">
            <a:avLst/>
          </a:prstGeom>
          <a:solidFill>
            <a:schemeClr val="accent1">
              <a:lumMod val="20000"/>
              <a:lumOff val="80000"/>
            </a:schemeClr>
          </a:solidFill>
        </p:spPr>
        <p:txBody>
          <a:bodyPr wrap="square" rtlCol="0">
            <a:spAutoFit/>
          </a:bodyPr>
          <a:lstStyle/>
          <a:p>
            <a:r>
              <a:rPr lang="en-US" dirty="0"/>
              <a:t>Note: A large economy such as India or China will have a very large GDP but will have a smaller GDP per capita than small wealthy countries such as Norway, Switzerland etc.</a:t>
            </a:r>
          </a:p>
          <a:p>
            <a:endParaRPr lang="en-US" dirty="0"/>
          </a:p>
          <a:p>
            <a:r>
              <a:rPr lang="en-US" dirty="0">
                <a:hlinkClick r:id="rId3"/>
              </a:rPr>
              <a:t>List of countries by GDP (in US dollars)</a:t>
            </a:r>
            <a:endParaRPr lang="en-US" dirty="0"/>
          </a:p>
        </p:txBody>
      </p:sp>
      <p:sp>
        <p:nvSpPr>
          <p:cNvPr id="5" name="TextBox 4"/>
          <p:cNvSpPr txBox="1"/>
          <p:nvPr/>
        </p:nvSpPr>
        <p:spPr>
          <a:xfrm>
            <a:off x="6965576" y="2702858"/>
            <a:ext cx="4959724" cy="1938992"/>
          </a:xfrm>
          <a:prstGeom prst="rect">
            <a:avLst/>
          </a:prstGeom>
          <a:noFill/>
        </p:spPr>
        <p:txBody>
          <a:bodyPr wrap="square" rtlCol="0">
            <a:spAutoFit/>
          </a:bodyPr>
          <a:lstStyle/>
          <a:p>
            <a:r>
              <a:rPr lang="en-US" sz="2400" dirty="0"/>
              <a:t>GDP per capita is a better indication of ‘</a:t>
            </a:r>
            <a:r>
              <a:rPr lang="en-US" sz="2400" dirty="0">
                <a:solidFill>
                  <a:srgbClr val="00B0F0"/>
                </a:solidFill>
              </a:rPr>
              <a:t>standard of living</a:t>
            </a:r>
            <a:r>
              <a:rPr lang="en-US" sz="2400" dirty="0"/>
              <a:t>’ than is absolute GDP. Because when output per person is high, then the </a:t>
            </a:r>
            <a:r>
              <a:rPr lang="en-US" sz="2400" dirty="0">
                <a:solidFill>
                  <a:srgbClr val="00B0F0"/>
                </a:solidFill>
              </a:rPr>
              <a:t>average citizen will have higher income</a:t>
            </a:r>
            <a:r>
              <a:rPr lang="en-US" sz="2400" dirty="0"/>
              <a:t>.</a:t>
            </a:r>
          </a:p>
        </p:txBody>
      </p:sp>
    </p:spTree>
    <p:extLst>
      <p:ext uri="{BB962C8B-B14F-4D97-AF65-F5344CB8AC3E}">
        <p14:creationId xmlns:p14="http://schemas.microsoft.com/office/powerpoint/2010/main" val="180102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a:t>What does GDP stand for?</a:t>
            </a:r>
          </a:p>
          <a:p>
            <a:r>
              <a:rPr lang="en-US" dirty="0">
                <a:solidFill>
                  <a:srgbClr val="FF0000"/>
                </a:solidFill>
              </a:rPr>
              <a:t>Gross Domestic Product</a:t>
            </a:r>
          </a:p>
          <a:p>
            <a:r>
              <a:rPr lang="en-US" dirty="0"/>
              <a:t>What is the definition of GDP?</a:t>
            </a:r>
          </a:p>
          <a:p>
            <a:r>
              <a:rPr lang="en-US" dirty="0">
                <a:solidFill>
                  <a:srgbClr val="FF0000"/>
                </a:solidFill>
              </a:rPr>
              <a:t>The monetary value of all the goods and services produced within the borders of the country within one year.</a:t>
            </a:r>
          </a:p>
          <a:p>
            <a:r>
              <a:rPr lang="en-US" dirty="0"/>
              <a:t>What are some examples of things counted in GDP?</a:t>
            </a:r>
          </a:p>
          <a:p>
            <a:r>
              <a:rPr lang="en-US" dirty="0">
                <a:solidFill>
                  <a:srgbClr val="FF0000"/>
                </a:solidFill>
              </a:rPr>
              <a:t>Consumer spending on clothes, food, housing, education. </a:t>
            </a:r>
          </a:p>
          <a:p>
            <a:r>
              <a:rPr lang="en-US" dirty="0">
                <a:solidFill>
                  <a:srgbClr val="FF0000"/>
                </a:solidFill>
              </a:rPr>
              <a:t>Firm spending on equipment.</a:t>
            </a:r>
          </a:p>
          <a:p>
            <a:r>
              <a:rPr lang="en-US" dirty="0">
                <a:solidFill>
                  <a:srgbClr val="FF0000"/>
                </a:solidFill>
              </a:rPr>
              <a:t>Government spending on public goods such as police and the military.</a:t>
            </a:r>
          </a:p>
          <a:p>
            <a:r>
              <a:rPr lang="en-US" dirty="0"/>
              <a:t>What is GDP per capita?</a:t>
            </a:r>
          </a:p>
          <a:p>
            <a:r>
              <a:rPr lang="en-US" dirty="0">
                <a:solidFill>
                  <a:srgbClr val="FF0000"/>
                </a:solidFill>
              </a:rPr>
              <a:t>It is the average production per person calculated by GDP / population.</a:t>
            </a:r>
          </a:p>
          <a:p>
            <a:endParaRPr lang="en-US" dirty="0"/>
          </a:p>
          <a:p>
            <a:endParaRPr lang="en-US" dirty="0">
              <a:solidFill>
                <a:srgbClr val="FF0000"/>
              </a:solidFill>
            </a:endParaRPr>
          </a:p>
          <a:p>
            <a:endParaRPr lang="en-US" dirty="0"/>
          </a:p>
        </p:txBody>
      </p:sp>
    </p:spTree>
    <p:extLst>
      <p:ext uri="{BB962C8B-B14F-4D97-AF65-F5344CB8AC3E}">
        <p14:creationId xmlns:p14="http://schemas.microsoft.com/office/powerpoint/2010/main" val="273089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dirty="0"/>
              <a:t>What does the GDP tell us? Economic Growth</a:t>
            </a:r>
          </a:p>
        </p:txBody>
      </p:sp>
      <p:sp>
        <p:nvSpPr>
          <p:cNvPr id="5123" name="Rectangle 3"/>
          <p:cNvSpPr>
            <a:spLocks noGrp="1" noChangeArrowheads="1"/>
          </p:cNvSpPr>
          <p:nvPr>
            <p:ph type="body" idx="1"/>
          </p:nvPr>
        </p:nvSpPr>
        <p:spPr>
          <a:xfrm>
            <a:off x="518652" y="1515907"/>
            <a:ext cx="4603954" cy="4678415"/>
          </a:xfrm>
        </p:spPr>
        <p:txBody>
          <a:bodyPr>
            <a:normAutofit lnSpcReduction="10000"/>
          </a:bodyPr>
          <a:lstStyle/>
          <a:p>
            <a:pPr marL="0" indent="0" eaLnBrk="1" hangingPunct="1">
              <a:buNone/>
            </a:pPr>
            <a:r>
              <a:rPr lang="en-US" altLang="en-US" dirty="0"/>
              <a:t>An increase in GDP indicates economic growth.</a:t>
            </a:r>
          </a:p>
          <a:p>
            <a:pPr eaLnBrk="1" hangingPunct="1"/>
            <a:r>
              <a:rPr lang="en-US" altLang="en-US" dirty="0"/>
              <a:t>If the GDP is </a:t>
            </a:r>
            <a:r>
              <a:rPr lang="en-US" altLang="en-US" dirty="0">
                <a:solidFill>
                  <a:schemeClr val="accent2"/>
                </a:solidFill>
              </a:rPr>
              <a:t>larger</a:t>
            </a:r>
            <a:r>
              <a:rPr lang="en-US" altLang="en-US" dirty="0"/>
              <a:t> than last year the economy is </a:t>
            </a:r>
            <a:r>
              <a:rPr lang="en-US" altLang="en-US" dirty="0">
                <a:solidFill>
                  <a:schemeClr val="accent2"/>
                </a:solidFill>
              </a:rPr>
              <a:t>expanding</a:t>
            </a:r>
            <a:r>
              <a:rPr lang="en-US" altLang="en-US" dirty="0"/>
              <a:t>.</a:t>
            </a:r>
          </a:p>
          <a:p>
            <a:pPr eaLnBrk="1" hangingPunct="1"/>
            <a:r>
              <a:rPr lang="en-US" altLang="en-US" dirty="0"/>
              <a:t>If the GDP is </a:t>
            </a:r>
            <a:r>
              <a:rPr lang="en-US" altLang="en-US" dirty="0">
                <a:solidFill>
                  <a:schemeClr val="accent2"/>
                </a:solidFill>
              </a:rPr>
              <a:t>smaller</a:t>
            </a:r>
            <a:r>
              <a:rPr lang="en-US" altLang="en-US" dirty="0"/>
              <a:t>, the economy is </a:t>
            </a:r>
            <a:r>
              <a:rPr lang="en-US" altLang="en-US" dirty="0">
                <a:solidFill>
                  <a:schemeClr val="accent2"/>
                </a:solidFill>
              </a:rPr>
              <a:t>contracting</a:t>
            </a:r>
            <a:r>
              <a:rPr lang="en-US" altLang="en-US" dirty="0"/>
              <a:t>.</a:t>
            </a:r>
          </a:p>
          <a:p>
            <a:pPr eaLnBrk="1" hangingPunct="1"/>
            <a:r>
              <a:rPr lang="en-US" altLang="en-US" dirty="0"/>
              <a:t>An </a:t>
            </a:r>
            <a:r>
              <a:rPr lang="en-US" altLang="en-US" dirty="0">
                <a:solidFill>
                  <a:srgbClr val="00B0F0"/>
                </a:solidFill>
              </a:rPr>
              <a:t>increase in GDP can be represented on the PPC</a:t>
            </a:r>
            <a:r>
              <a:rPr lang="en-US" altLang="en-US" dirty="0"/>
              <a:t>.</a:t>
            </a:r>
          </a:p>
          <a:p>
            <a:pPr lvl="1"/>
            <a:r>
              <a:rPr lang="en-US" altLang="en-US" dirty="0"/>
              <a:t>Because GDP shows output, out larger output on a PPC shows growth.</a:t>
            </a:r>
          </a:p>
          <a:p>
            <a:pPr eaLnBrk="1" hangingPunct="1"/>
            <a:endParaRPr lang="en-US" altLang="en-US" dirty="0"/>
          </a:p>
        </p:txBody>
      </p:sp>
      <p:pic>
        <p:nvPicPr>
          <p:cNvPr id="2" name="Picture 1"/>
          <p:cNvPicPr>
            <a:picLocks noChangeAspect="1"/>
          </p:cNvPicPr>
          <p:nvPr/>
        </p:nvPicPr>
        <p:blipFill>
          <a:blip r:embed="rId2"/>
          <a:stretch>
            <a:fillRect/>
          </a:stretch>
        </p:blipFill>
        <p:spPr>
          <a:xfrm>
            <a:off x="4953146" y="1878947"/>
            <a:ext cx="3283650" cy="3109912"/>
          </a:xfrm>
          <a:prstGeom prst="rect">
            <a:avLst/>
          </a:prstGeom>
        </p:spPr>
      </p:pic>
      <p:sp>
        <p:nvSpPr>
          <p:cNvPr id="3" name="Equal 2"/>
          <p:cNvSpPr/>
          <p:nvPr/>
        </p:nvSpPr>
        <p:spPr>
          <a:xfrm>
            <a:off x="7971352" y="2818118"/>
            <a:ext cx="1169894" cy="850106"/>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Up Arrow 3"/>
          <p:cNvSpPr/>
          <p:nvPr/>
        </p:nvSpPr>
        <p:spPr>
          <a:xfrm>
            <a:off x="9016404" y="2639165"/>
            <a:ext cx="537882" cy="1029059"/>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9772784" y="2339193"/>
            <a:ext cx="2086266" cy="1629002"/>
          </a:xfrm>
          <a:prstGeom prst="rect">
            <a:avLst/>
          </a:prstGeom>
        </p:spPr>
      </p:pic>
      <p:sp>
        <p:nvSpPr>
          <p:cNvPr id="6" name="TextBox 5"/>
          <p:cNvSpPr txBox="1"/>
          <p:nvPr/>
        </p:nvSpPr>
        <p:spPr>
          <a:xfrm>
            <a:off x="8002304" y="5270992"/>
            <a:ext cx="3540960"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An increase in GDP could be shown by an increase in the PPC. </a:t>
            </a:r>
          </a:p>
        </p:txBody>
      </p:sp>
    </p:spTree>
    <p:extLst>
      <p:ext uri="{BB962C8B-B14F-4D97-AF65-F5344CB8AC3E}">
        <p14:creationId xmlns:p14="http://schemas.microsoft.com/office/powerpoint/2010/main" val="2251492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s://www.china-briefing.com/news/wp-content/uploads/2020/02/China-GD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3885" y="365125"/>
            <a:ext cx="9853514" cy="6443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175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753442"/>
          </a:xfrm>
          <a:prstGeom prst="rect">
            <a:avLst/>
          </a:prstGeom>
          <a:solidFill>
            <a:schemeClr val="accent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b="1" dirty="0"/>
              <a:t>Unit 6 – External Influences in Business Activity</a:t>
            </a:r>
          </a:p>
          <a:p>
            <a:pPr lvl="1"/>
            <a:r>
              <a:rPr lang="en-GB" b="1" dirty="0"/>
              <a:t>	Chapter 24 – Government Economic Objectives and policies</a:t>
            </a:r>
          </a:p>
        </p:txBody>
      </p:sp>
      <p:sp>
        <p:nvSpPr>
          <p:cNvPr id="8" name="TextBox 7"/>
          <p:cNvSpPr txBox="1"/>
          <p:nvPr/>
        </p:nvSpPr>
        <p:spPr>
          <a:xfrm>
            <a:off x="3139092" y="1413662"/>
            <a:ext cx="5913816" cy="461665"/>
          </a:xfrm>
          <a:prstGeom prst="rect">
            <a:avLst/>
          </a:prstGeom>
          <a:noFill/>
        </p:spPr>
        <p:txBody>
          <a:bodyPr wrap="square" rtlCol="0">
            <a:spAutoFit/>
          </a:bodyPr>
          <a:lstStyle/>
          <a:p>
            <a:pPr algn="ctr"/>
            <a:r>
              <a:rPr lang="en-GB" sz="2400" dirty="0"/>
              <a:t>Portuguese GDP</a:t>
            </a:r>
            <a:endParaRPr lang="pt-PT" sz="2400" dirty="0"/>
          </a:p>
        </p:txBody>
      </p:sp>
      <p:pic>
        <p:nvPicPr>
          <p:cNvPr id="3" name="Picture 2"/>
          <p:cNvPicPr>
            <a:picLocks noChangeAspect="1"/>
          </p:cNvPicPr>
          <p:nvPr/>
        </p:nvPicPr>
        <p:blipFill rotWithShape="1">
          <a:blip r:embed="rId2"/>
          <a:srcRect l="12451" t="34280" r="41667" b="30697"/>
          <a:stretch/>
        </p:blipFill>
        <p:spPr>
          <a:xfrm>
            <a:off x="1900518" y="2055224"/>
            <a:ext cx="8390965" cy="3602787"/>
          </a:xfrm>
          <a:prstGeom prst="rect">
            <a:avLst/>
          </a:prstGeom>
        </p:spPr>
      </p:pic>
    </p:spTree>
    <p:extLst>
      <p:ext uri="{BB962C8B-B14F-4D97-AF65-F5344CB8AC3E}">
        <p14:creationId xmlns:p14="http://schemas.microsoft.com/office/powerpoint/2010/main" val="1450030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258" y="225426"/>
            <a:ext cx="10295965" cy="662781"/>
          </a:xfrm>
        </p:spPr>
        <p:txBody>
          <a:bodyPr>
            <a:normAutofit fontScale="90000"/>
          </a:bodyPr>
          <a:lstStyle/>
          <a:p>
            <a:r>
              <a:rPr lang="en-US" dirty="0"/>
              <a:t>Venezuela GDP</a:t>
            </a:r>
          </a:p>
        </p:txBody>
      </p:sp>
      <p:sp>
        <p:nvSpPr>
          <p:cNvPr id="3" name="Content Placeholder 2"/>
          <p:cNvSpPr>
            <a:spLocks noGrp="1"/>
          </p:cNvSpPr>
          <p:nvPr>
            <p:ph idx="1"/>
          </p:nvPr>
        </p:nvSpPr>
        <p:spPr/>
        <p:txBody>
          <a:bodyPr/>
          <a:lstStyle/>
          <a:p>
            <a:endParaRPr lang="en-US"/>
          </a:p>
        </p:txBody>
      </p:sp>
      <p:pic>
        <p:nvPicPr>
          <p:cNvPr id="1026" name="Picture 2" descr="Relative GDP per Capita in Venezuela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1068" y="995082"/>
            <a:ext cx="7798874" cy="58629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375930" y="995082"/>
            <a:ext cx="3540960"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Some countries have had steady increases in GDP but other countries less so. </a:t>
            </a:r>
          </a:p>
        </p:txBody>
      </p:sp>
    </p:spTree>
    <p:extLst>
      <p:ext uri="{BB962C8B-B14F-4D97-AF65-F5344CB8AC3E}">
        <p14:creationId xmlns:p14="http://schemas.microsoft.com/office/powerpoint/2010/main" val="3406636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How would we represent an increase in GDP on the PPC?</a:t>
            </a:r>
          </a:p>
          <a:p>
            <a:r>
              <a:rPr lang="en-US" dirty="0">
                <a:solidFill>
                  <a:srgbClr val="FF0000"/>
                </a:solidFill>
              </a:rPr>
              <a:t>A rightward shift.</a:t>
            </a:r>
          </a:p>
        </p:txBody>
      </p:sp>
    </p:spTree>
    <p:extLst>
      <p:ext uri="{BB962C8B-B14F-4D97-AF65-F5344CB8AC3E}">
        <p14:creationId xmlns:p14="http://schemas.microsoft.com/office/powerpoint/2010/main" val="97599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27793-6E4E-E5E4-427C-91F7D4FCC2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8803AD3-4DDB-0F37-3620-78ABC15974D3}"/>
              </a:ext>
            </a:extLst>
          </p:cNvPr>
          <p:cNvSpPr>
            <a:spLocks noGrp="1"/>
          </p:cNvSpPr>
          <p:nvPr>
            <p:ph idx="1"/>
          </p:nvPr>
        </p:nvSpPr>
        <p:spPr/>
        <p:txBody>
          <a:bodyPr/>
          <a:lstStyle/>
          <a:p>
            <a:r>
              <a:rPr lang="en-US" dirty="0"/>
              <a:t>Lists</a:t>
            </a:r>
          </a:p>
          <a:p>
            <a:pPr lvl="1"/>
            <a:r>
              <a:rPr lang="en-US" dirty="0">
                <a:hlinkClick r:id="rId2"/>
              </a:rPr>
              <a:t>GDP by Country</a:t>
            </a:r>
            <a:endParaRPr lang="en-US" dirty="0"/>
          </a:p>
          <a:p>
            <a:pPr lvl="1"/>
            <a:r>
              <a:rPr lang="en-US" dirty="0">
                <a:hlinkClick r:id="rId3"/>
              </a:rPr>
              <a:t>GDP Per Capita by Country</a:t>
            </a:r>
            <a:endParaRPr lang="en-US" dirty="0"/>
          </a:p>
          <a:p>
            <a:r>
              <a:rPr lang="en-US" dirty="0"/>
              <a:t>Maps</a:t>
            </a:r>
            <a:endParaRPr lang="en-US" dirty="0">
              <a:hlinkClick r:id="rId4">
                <a:extLst>
                  <a:ext uri="{A12FA001-AC4F-418D-AE19-62706E023703}">
                    <ahyp:hlinkClr xmlns:ahyp="http://schemas.microsoft.com/office/drawing/2018/hyperlinkcolor" val="tx"/>
                  </a:ext>
                </a:extLst>
              </a:hlinkClick>
            </a:endParaRPr>
          </a:p>
          <a:p>
            <a:pPr lvl="1"/>
            <a:r>
              <a:rPr lang="en-US" dirty="0">
                <a:hlinkClick r:id="rId4"/>
              </a:rPr>
              <a:t>GDP Per Capita Map</a:t>
            </a:r>
            <a:endParaRPr lang="en-US" dirty="0"/>
          </a:p>
          <a:p>
            <a:pPr lvl="1"/>
            <a:r>
              <a:rPr lang="en-US" dirty="0">
                <a:hlinkClick r:id="rId5"/>
              </a:rPr>
              <a:t>GDP Growth Around the World Map</a:t>
            </a:r>
            <a:endParaRPr lang="en-US" dirty="0"/>
          </a:p>
          <a:p>
            <a:endParaRPr lang="en-US" dirty="0"/>
          </a:p>
        </p:txBody>
      </p:sp>
    </p:spTree>
    <p:extLst>
      <p:ext uri="{BB962C8B-B14F-4D97-AF65-F5344CB8AC3E}">
        <p14:creationId xmlns:p14="http://schemas.microsoft.com/office/powerpoint/2010/main" val="3910367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Checklist</a:t>
            </a:r>
          </a:p>
        </p:txBody>
      </p:sp>
      <p:sp>
        <p:nvSpPr>
          <p:cNvPr id="3" name="Content Placeholder 2"/>
          <p:cNvSpPr>
            <a:spLocks noGrp="1"/>
          </p:cNvSpPr>
          <p:nvPr>
            <p:ph idx="1"/>
          </p:nvPr>
        </p:nvSpPr>
        <p:spPr>
          <a:xfrm>
            <a:off x="838200" y="1825625"/>
            <a:ext cx="6195646" cy="4351338"/>
          </a:xfrm>
        </p:spPr>
        <p:txBody>
          <a:bodyPr/>
          <a:lstStyle/>
          <a:p>
            <a:pPr>
              <a:buFont typeface="Wingdings" panose="05000000000000000000" pitchFamily="2" charset="2"/>
              <a:buChar char="q"/>
            </a:pPr>
            <a:r>
              <a:rPr lang="en-US" dirty="0"/>
              <a:t>Gain an understanding of the three main macroeconomic indicators</a:t>
            </a:r>
          </a:p>
          <a:p>
            <a:pPr lvl="1">
              <a:buFont typeface="Wingdings" panose="05000000000000000000" pitchFamily="2" charset="2"/>
              <a:buChar char="q"/>
            </a:pPr>
            <a:r>
              <a:rPr lang="en-US" dirty="0"/>
              <a:t>Gross Domestic Product</a:t>
            </a:r>
          </a:p>
          <a:p>
            <a:pPr lvl="1">
              <a:buFont typeface="Wingdings" panose="05000000000000000000" pitchFamily="2" charset="2"/>
              <a:buChar char="q"/>
            </a:pPr>
            <a:r>
              <a:rPr lang="en-US" dirty="0"/>
              <a:t>Unemployment</a:t>
            </a:r>
          </a:p>
          <a:p>
            <a:pPr lvl="1">
              <a:buFont typeface="Wingdings" panose="05000000000000000000" pitchFamily="2" charset="2"/>
              <a:buChar char="q"/>
            </a:pPr>
            <a:r>
              <a:rPr lang="en-US" dirty="0"/>
              <a:t>Inflation</a:t>
            </a:r>
          </a:p>
          <a:p>
            <a:endParaRPr lang="en-US" dirty="0"/>
          </a:p>
        </p:txBody>
      </p:sp>
    </p:spTree>
    <p:extLst>
      <p:ext uri="{BB962C8B-B14F-4D97-AF65-F5344CB8AC3E}">
        <p14:creationId xmlns:p14="http://schemas.microsoft.com/office/powerpoint/2010/main" val="406534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690" y="0"/>
            <a:ext cx="10515600" cy="1325563"/>
          </a:xfrm>
        </p:spPr>
        <p:txBody>
          <a:bodyPr/>
          <a:lstStyle/>
          <a:p>
            <a:r>
              <a:rPr lang="en-US" dirty="0"/>
              <a:t>Alternate Measures of GDP</a:t>
            </a:r>
          </a:p>
        </p:txBody>
      </p:sp>
      <p:sp>
        <p:nvSpPr>
          <p:cNvPr id="3" name="Content Placeholder 2"/>
          <p:cNvSpPr>
            <a:spLocks noGrp="1"/>
          </p:cNvSpPr>
          <p:nvPr>
            <p:ph idx="1"/>
          </p:nvPr>
        </p:nvSpPr>
        <p:spPr>
          <a:xfrm>
            <a:off x="164690" y="1515909"/>
            <a:ext cx="4824169" cy="4351338"/>
          </a:xfrm>
        </p:spPr>
        <p:txBody>
          <a:bodyPr>
            <a:normAutofit fontScale="92500" lnSpcReduction="10000"/>
          </a:bodyPr>
          <a:lstStyle/>
          <a:p>
            <a:r>
              <a:rPr lang="en-US" dirty="0">
                <a:solidFill>
                  <a:srgbClr val="7030A0"/>
                </a:solidFill>
              </a:rPr>
              <a:t>Gross National Product</a:t>
            </a:r>
            <a:r>
              <a:rPr lang="en-US" dirty="0"/>
              <a:t> (</a:t>
            </a:r>
            <a:r>
              <a:rPr lang="en-US" dirty="0">
                <a:solidFill>
                  <a:srgbClr val="7030A0"/>
                </a:solidFill>
              </a:rPr>
              <a:t>GNP</a:t>
            </a:r>
            <a:r>
              <a:rPr lang="en-US" dirty="0"/>
              <a:t>) – this is the output of all citizens of a country, including people living outside of the country minus foreigners working inside the country. </a:t>
            </a:r>
          </a:p>
          <a:p>
            <a:r>
              <a:rPr lang="en-US" dirty="0"/>
              <a:t>I am Australian but working in China. </a:t>
            </a:r>
          </a:p>
          <a:p>
            <a:pPr lvl="2"/>
            <a:r>
              <a:rPr lang="en-US" dirty="0"/>
              <a:t>Am I counted in China’s GDP? – </a:t>
            </a:r>
          </a:p>
          <a:p>
            <a:pPr lvl="2"/>
            <a:r>
              <a:rPr lang="en-US" dirty="0"/>
              <a:t>Am I counted in China’s GNP? –</a:t>
            </a:r>
          </a:p>
          <a:p>
            <a:pPr lvl="2"/>
            <a:r>
              <a:rPr lang="en-US" dirty="0"/>
              <a:t>Am I counted in Australia’s GDP? –</a:t>
            </a:r>
          </a:p>
          <a:p>
            <a:pPr lvl="2"/>
            <a:endParaRPr lang="en-US" dirty="0"/>
          </a:p>
          <a:p>
            <a:pPr lvl="2"/>
            <a:r>
              <a:rPr lang="en-US" dirty="0"/>
              <a:t>Am I counted in Australia’s GNP? - </a:t>
            </a:r>
          </a:p>
          <a:p>
            <a:pPr lvl="1"/>
            <a:endParaRPr lang="en-US" dirty="0"/>
          </a:p>
        </p:txBody>
      </p:sp>
      <p:pic>
        <p:nvPicPr>
          <p:cNvPr id="4" name="Picture 3"/>
          <p:cNvPicPr>
            <a:picLocks noChangeAspect="1"/>
          </p:cNvPicPr>
          <p:nvPr/>
        </p:nvPicPr>
        <p:blipFill>
          <a:blip r:embed="rId2"/>
          <a:stretch>
            <a:fillRect/>
          </a:stretch>
        </p:blipFill>
        <p:spPr>
          <a:xfrm>
            <a:off x="5317440" y="1643167"/>
            <a:ext cx="6788149" cy="3775998"/>
          </a:xfrm>
          <a:prstGeom prst="rect">
            <a:avLst/>
          </a:prstGeom>
        </p:spPr>
      </p:pic>
      <p:sp>
        <p:nvSpPr>
          <p:cNvPr id="5" name="TextBox 4"/>
          <p:cNvSpPr txBox="1"/>
          <p:nvPr/>
        </p:nvSpPr>
        <p:spPr>
          <a:xfrm>
            <a:off x="4469465" y="4210316"/>
            <a:ext cx="596153" cy="369332"/>
          </a:xfrm>
          <a:prstGeom prst="rect">
            <a:avLst/>
          </a:prstGeom>
          <a:solidFill>
            <a:schemeClr val="bg1"/>
          </a:solidFill>
        </p:spPr>
        <p:txBody>
          <a:bodyPr wrap="square" rtlCol="0">
            <a:spAutoFit/>
          </a:bodyPr>
          <a:lstStyle/>
          <a:p>
            <a:r>
              <a:rPr lang="en-US" dirty="0">
                <a:solidFill>
                  <a:srgbClr val="FF0000"/>
                </a:solidFill>
              </a:rPr>
              <a:t>Yes</a:t>
            </a:r>
          </a:p>
        </p:txBody>
      </p:sp>
      <p:sp>
        <p:nvSpPr>
          <p:cNvPr id="6" name="TextBox 5"/>
          <p:cNvSpPr txBox="1"/>
          <p:nvPr/>
        </p:nvSpPr>
        <p:spPr>
          <a:xfrm>
            <a:off x="4560358" y="4490155"/>
            <a:ext cx="630891" cy="369332"/>
          </a:xfrm>
          <a:prstGeom prst="rect">
            <a:avLst/>
          </a:prstGeom>
          <a:solidFill>
            <a:schemeClr val="bg1"/>
          </a:solidFill>
        </p:spPr>
        <p:txBody>
          <a:bodyPr wrap="square" rtlCol="0">
            <a:spAutoFit/>
          </a:bodyPr>
          <a:lstStyle/>
          <a:p>
            <a:r>
              <a:rPr lang="en-US" dirty="0">
                <a:solidFill>
                  <a:srgbClr val="FF0000"/>
                </a:solidFill>
              </a:rPr>
              <a:t>No</a:t>
            </a:r>
          </a:p>
        </p:txBody>
      </p:sp>
      <p:sp>
        <p:nvSpPr>
          <p:cNvPr id="7" name="TextBox 6"/>
          <p:cNvSpPr txBox="1"/>
          <p:nvPr/>
        </p:nvSpPr>
        <p:spPr>
          <a:xfrm>
            <a:off x="4503083" y="5049833"/>
            <a:ext cx="562535" cy="369332"/>
          </a:xfrm>
          <a:prstGeom prst="rect">
            <a:avLst/>
          </a:prstGeom>
          <a:solidFill>
            <a:schemeClr val="bg1"/>
          </a:solidFill>
        </p:spPr>
        <p:txBody>
          <a:bodyPr wrap="square" rtlCol="0">
            <a:spAutoFit/>
          </a:bodyPr>
          <a:lstStyle/>
          <a:p>
            <a:r>
              <a:rPr lang="en-US" dirty="0">
                <a:solidFill>
                  <a:srgbClr val="FF0000"/>
                </a:solidFill>
              </a:rPr>
              <a:t>No</a:t>
            </a:r>
          </a:p>
        </p:txBody>
      </p:sp>
      <p:sp>
        <p:nvSpPr>
          <p:cNvPr id="8" name="TextBox 7"/>
          <p:cNvSpPr txBox="1"/>
          <p:nvPr/>
        </p:nvSpPr>
        <p:spPr>
          <a:xfrm>
            <a:off x="1662393" y="5688261"/>
            <a:ext cx="562535" cy="369332"/>
          </a:xfrm>
          <a:prstGeom prst="rect">
            <a:avLst/>
          </a:prstGeom>
          <a:solidFill>
            <a:schemeClr val="bg1"/>
          </a:solidFill>
        </p:spPr>
        <p:txBody>
          <a:bodyPr wrap="square" rtlCol="0">
            <a:spAutoFit/>
          </a:bodyPr>
          <a:lstStyle/>
          <a:p>
            <a:r>
              <a:rPr lang="en-US" dirty="0">
                <a:solidFill>
                  <a:srgbClr val="FF0000"/>
                </a:solidFill>
              </a:rPr>
              <a:t>Yes</a:t>
            </a:r>
          </a:p>
        </p:txBody>
      </p:sp>
      <p:sp>
        <p:nvSpPr>
          <p:cNvPr id="9" name="TextBox 8"/>
          <p:cNvSpPr txBox="1"/>
          <p:nvPr/>
        </p:nvSpPr>
        <p:spPr>
          <a:xfrm>
            <a:off x="7500858" y="305702"/>
            <a:ext cx="4219193" cy="1477328"/>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GDP measures all production within the country, citizens or not.</a:t>
            </a:r>
          </a:p>
          <a:p>
            <a:r>
              <a:rPr lang="en-US" dirty="0">
                <a:solidFill>
                  <a:srgbClr val="FF0000"/>
                </a:solidFill>
              </a:rPr>
              <a:t>GNP measures production of citizens around the world. </a:t>
            </a:r>
          </a:p>
        </p:txBody>
      </p:sp>
    </p:spTree>
    <p:extLst>
      <p:ext uri="{BB962C8B-B14F-4D97-AF65-F5344CB8AC3E}">
        <p14:creationId xmlns:p14="http://schemas.microsoft.com/office/powerpoint/2010/main" val="122166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2988" y="365126"/>
            <a:ext cx="6270812" cy="966134"/>
          </a:xfrm>
        </p:spPr>
        <p:txBody>
          <a:bodyPr/>
          <a:lstStyle/>
          <a:p>
            <a:r>
              <a:rPr lang="en-US" dirty="0"/>
              <a:t>GDP, GNP, GNI?</a:t>
            </a:r>
          </a:p>
        </p:txBody>
      </p:sp>
      <p:sp>
        <p:nvSpPr>
          <p:cNvPr id="3" name="Content Placeholder 2"/>
          <p:cNvSpPr>
            <a:spLocks noGrp="1"/>
          </p:cNvSpPr>
          <p:nvPr>
            <p:ph idx="1"/>
          </p:nvPr>
        </p:nvSpPr>
        <p:spPr>
          <a:xfrm>
            <a:off x="4961964" y="1479176"/>
            <a:ext cx="6831107" cy="4697787"/>
          </a:xfrm>
        </p:spPr>
        <p:txBody>
          <a:bodyPr>
            <a:normAutofit fontScale="92500" lnSpcReduction="20000"/>
          </a:bodyPr>
          <a:lstStyle/>
          <a:p>
            <a:r>
              <a:rPr lang="en-US" dirty="0"/>
              <a:t>What’s the difference between different measures? </a:t>
            </a:r>
          </a:p>
          <a:p>
            <a:r>
              <a:rPr lang="en-US" dirty="0"/>
              <a:t>We can see that for Ireland (West Europe), that GDP is above the GNP, indicating that there are many foreigners and foreign assets inside the country which are subtracted when we calculate GNP. </a:t>
            </a:r>
          </a:p>
          <a:p>
            <a:r>
              <a:rPr lang="en-US" dirty="0"/>
              <a:t>Another measure of output is also Gross National Income (GNI) which is very similar to GNP in value but has some small statistical differences that won’t be covered in this course.</a:t>
            </a:r>
          </a:p>
          <a:p>
            <a:r>
              <a:rPr lang="en-US" dirty="0"/>
              <a:t>For </a:t>
            </a:r>
            <a:r>
              <a:rPr lang="en-US" dirty="0">
                <a:solidFill>
                  <a:srgbClr val="00B0F0"/>
                </a:solidFill>
              </a:rPr>
              <a:t>AP Macroeconomics, GDP is the focus</a:t>
            </a:r>
            <a:r>
              <a:rPr lang="en-US" dirty="0"/>
              <a:t> regarding the size of economic output. </a:t>
            </a:r>
          </a:p>
        </p:txBody>
      </p:sp>
      <p:pic>
        <p:nvPicPr>
          <p:cNvPr id="4" name="Picture 3"/>
          <p:cNvPicPr>
            <a:picLocks noChangeAspect="1"/>
          </p:cNvPicPr>
          <p:nvPr/>
        </p:nvPicPr>
        <p:blipFill>
          <a:blip r:embed="rId2"/>
          <a:stretch>
            <a:fillRect/>
          </a:stretch>
        </p:blipFill>
        <p:spPr>
          <a:xfrm>
            <a:off x="221668" y="210435"/>
            <a:ext cx="3859697" cy="6647565"/>
          </a:xfrm>
          <a:prstGeom prst="rect">
            <a:avLst/>
          </a:prstGeom>
        </p:spPr>
      </p:pic>
      <p:sp>
        <p:nvSpPr>
          <p:cNvPr id="5" name="TextBox 4"/>
          <p:cNvSpPr txBox="1"/>
          <p:nvPr/>
        </p:nvSpPr>
        <p:spPr>
          <a:xfrm>
            <a:off x="1129553" y="5647765"/>
            <a:ext cx="712694" cy="369332"/>
          </a:xfrm>
          <a:prstGeom prst="rect">
            <a:avLst/>
          </a:prstGeom>
          <a:noFill/>
        </p:spPr>
        <p:txBody>
          <a:bodyPr wrap="square" rtlCol="0">
            <a:spAutoFit/>
          </a:bodyPr>
          <a:lstStyle/>
          <a:p>
            <a:r>
              <a:rPr lang="en-US" dirty="0"/>
              <a:t>GDP</a:t>
            </a:r>
          </a:p>
        </p:txBody>
      </p:sp>
      <p:sp>
        <p:nvSpPr>
          <p:cNvPr id="6" name="TextBox 5"/>
          <p:cNvSpPr txBox="1"/>
          <p:nvPr/>
        </p:nvSpPr>
        <p:spPr>
          <a:xfrm>
            <a:off x="1842247" y="5652528"/>
            <a:ext cx="712694" cy="369332"/>
          </a:xfrm>
          <a:prstGeom prst="rect">
            <a:avLst/>
          </a:prstGeom>
          <a:noFill/>
        </p:spPr>
        <p:txBody>
          <a:bodyPr wrap="square" rtlCol="0">
            <a:spAutoFit/>
          </a:bodyPr>
          <a:lstStyle/>
          <a:p>
            <a:r>
              <a:rPr lang="en-US" dirty="0"/>
              <a:t>GNP</a:t>
            </a:r>
          </a:p>
        </p:txBody>
      </p:sp>
      <p:sp>
        <p:nvSpPr>
          <p:cNvPr id="7" name="TextBox 6"/>
          <p:cNvSpPr txBox="1"/>
          <p:nvPr/>
        </p:nvSpPr>
        <p:spPr>
          <a:xfrm>
            <a:off x="2554941" y="5647765"/>
            <a:ext cx="712694" cy="369332"/>
          </a:xfrm>
          <a:prstGeom prst="rect">
            <a:avLst/>
          </a:prstGeom>
          <a:noFill/>
        </p:spPr>
        <p:txBody>
          <a:bodyPr wrap="square" rtlCol="0">
            <a:spAutoFit/>
          </a:bodyPr>
          <a:lstStyle/>
          <a:p>
            <a:r>
              <a:rPr lang="en-US" dirty="0"/>
              <a:t>GNI</a:t>
            </a:r>
          </a:p>
        </p:txBody>
      </p:sp>
      <p:sp>
        <p:nvSpPr>
          <p:cNvPr id="8" name="TextBox 7"/>
          <p:cNvSpPr txBox="1"/>
          <p:nvPr/>
        </p:nvSpPr>
        <p:spPr>
          <a:xfrm>
            <a:off x="5191432" y="5832431"/>
            <a:ext cx="5555419"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GNI and GNP are essentially the same. We will focus on GDP in this course.</a:t>
            </a:r>
          </a:p>
        </p:txBody>
      </p:sp>
    </p:spTree>
    <p:extLst>
      <p:ext uri="{BB962C8B-B14F-4D97-AF65-F5344CB8AC3E}">
        <p14:creationId xmlns:p14="http://schemas.microsoft.com/office/powerpoint/2010/main" val="2475738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365125"/>
            <a:ext cx="10515600" cy="732155"/>
          </a:xfrm>
        </p:spPr>
        <p:txBody>
          <a:bodyPr>
            <a:normAutofit/>
          </a:bodyPr>
          <a:lstStyle/>
          <a:p>
            <a:r>
              <a:rPr lang="en-GB" dirty="0"/>
              <a:t>3 Crucial Economic Indicators</a:t>
            </a:r>
            <a:endParaRPr lang="en-US" dirty="0"/>
          </a:p>
        </p:txBody>
      </p:sp>
      <p:graphicFrame>
        <p:nvGraphicFramePr>
          <p:cNvPr id="8" name="Diagram 7"/>
          <p:cNvGraphicFramePr/>
          <p:nvPr/>
        </p:nvGraphicFramePr>
        <p:xfrm>
          <a:off x="5288280" y="1280160"/>
          <a:ext cx="6570938" cy="3526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10298206" y="6012136"/>
            <a:ext cx="2111188" cy="646331"/>
          </a:xfrm>
          <a:prstGeom prst="rect">
            <a:avLst/>
          </a:prstGeom>
          <a:noFill/>
        </p:spPr>
        <p:txBody>
          <a:bodyPr wrap="square" rtlCol="0">
            <a:spAutoFit/>
          </a:bodyPr>
          <a:lstStyle/>
          <a:p>
            <a:r>
              <a:rPr lang="en-US" dirty="0">
                <a:hlinkClick r:id="rId7" action="ppaction://hlinksldjump"/>
              </a:rPr>
              <a:t>3 Economic Indicators</a:t>
            </a:r>
            <a:endParaRPr lang="en-US" dirty="0"/>
          </a:p>
        </p:txBody>
      </p:sp>
      <p:sp>
        <p:nvSpPr>
          <p:cNvPr id="2" name="TextBox 1"/>
          <p:cNvSpPr txBox="1"/>
          <p:nvPr/>
        </p:nvSpPr>
        <p:spPr>
          <a:xfrm>
            <a:off x="220659" y="1406563"/>
            <a:ext cx="4848881"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t>The three biggest economic indicators used in </a:t>
            </a:r>
            <a:r>
              <a:rPr lang="en-US" sz="2800" dirty="0" err="1"/>
              <a:t>Macroeconomis</a:t>
            </a:r>
            <a:r>
              <a:rPr lang="en-US" sz="2800" dirty="0"/>
              <a:t> are:</a:t>
            </a:r>
          </a:p>
          <a:p>
            <a:pPr marL="742950" lvl="1" indent="-285750">
              <a:buFont typeface="Arial" panose="020B0604020202020204" pitchFamily="34" charset="0"/>
              <a:buChar char="•"/>
            </a:pPr>
            <a:r>
              <a:rPr lang="en-US" sz="2800" dirty="0">
                <a:solidFill>
                  <a:srgbClr val="00B0F0"/>
                </a:solidFill>
              </a:rPr>
              <a:t>Gross Domestic Product </a:t>
            </a:r>
            <a:r>
              <a:rPr lang="en-US" sz="2800" dirty="0"/>
              <a:t>(how big is the economy)</a:t>
            </a:r>
          </a:p>
          <a:p>
            <a:pPr marL="742950" lvl="1" indent="-285750">
              <a:buFont typeface="Arial" panose="020B0604020202020204" pitchFamily="34" charset="0"/>
              <a:buChar char="•"/>
            </a:pPr>
            <a:r>
              <a:rPr lang="en-US" sz="2800" dirty="0">
                <a:solidFill>
                  <a:srgbClr val="00B0F0"/>
                </a:solidFill>
              </a:rPr>
              <a:t>Unemployment</a:t>
            </a:r>
            <a:r>
              <a:rPr lang="en-US" sz="2800" dirty="0"/>
              <a:t> (how many people have jobs)</a:t>
            </a:r>
          </a:p>
          <a:p>
            <a:pPr marL="742950" lvl="1" indent="-285750">
              <a:buFont typeface="Arial" panose="020B0604020202020204" pitchFamily="34" charset="0"/>
              <a:buChar char="•"/>
            </a:pPr>
            <a:r>
              <a:rPr lang="en-US" sz="2800" dirty="0">
                <a:solidFill>
                  <a:srgbClr val="00B0F0"/>
                </a:solidFill>
              </a:rPr>
              <a:t>Inflation </a:t>
            </a:r>
            <a:r>
              <a:rPr lang="en-US" sz="2800" dirty="0"/>
              <a:t>(how stable are the prices of goods and services)</a:t>
            </a:r>
          </a:p>
        </p:txBody>
      </p:sp>
      <p:pic>
        <p:nvPicPr>
          <p:cNvPr id="7" name="Picture 6"/>
          <p:cNvPicPr>
            <a:picLocks noChangeAspect="1"/>
          </p:cNvPicPr>
          <p:nvPr/>
        </p:nvPicPr>
        <p:blipFill>
          <a:blip r:embed="rId8"/>
          <a:stretch>
            <a:fillRect/>
          </a:stretch>
        </p:blipFill>
        <p:spPr>
          <a:xfrm>
            <a:off x="5288280" y="4352019"/>
            <a:ext cx="1982612" cy="1134381"/>
          </a:xfrm>
          <a:prstGeom prst="rect">
            <a:avLst/>
          </a:prstGeom>
        </p:spPr>
      </p:pic>
      <p:pic>
        <p:nvPicPr>
          <p:cNvPr id="10" name="Picture 9"/>
          <p:cNvPicPr>
            <a:picLocks noChangeAspect="1"/>
          </p:cNvPicPr>
          <p:nvPr/>
        </p:nvPicPr>
        <p:blipFill>
          <a:blip r:embed="rId9"/>
          <a:stretch>
            <a:fillRect/>
          </a:stretch>
        </p:blipFill>
        <p:spPr>
          <a:xfrm>
            <a:off x="7611190" y="4385362"/>
            <a:ext cx="1852850" cy="1115862"/>
          </a:xfrm>
          <a:prstGeom prst="rect">
            <a:avLst/>
          </a:prstGeom>
        </p:spPr>
      </p:pic>
      <p:pic>
        <p:nvPicPr>
          <p:cNvPr id="11" name="Picture 10"/>
          <p:cNvPicPr>
            <a:picLocks noChangeAspect="1"/>
          </p:cNvPicPr>
          <p:nvPr/>
        </p:nvPicPr>
        <p:blipFill>
          <a:blip r:embed="rId10"/>
          <a:stretch>
            <a:fillRect/>
          </a:stretch>
        </p:blipFill>
        <p:spPr>
          <a:xfrm>
            <a:off x="10020636" y="4385362"/>
            <a:ext cx="1838582" cy="1181265"/>
          </a:xfrm>
          <a:prstGeom prst="rect">
            <a:avLst/>
          </a:prstGeom>
        </p:spPr>
      </p:pic>
      <p:sp>
        <p:nvSpPr>
          <p:cNvPr id="12" name="TextBox 11"/>
          <p:cNvSpPr txBox="1"/>
          <p:nvPr/>
        </p:nvSpPr>
        <p:spPr>
          <a:xfrm>
            <a:off x="4355690" y="5722208"/>
            <a:ext cx="5555419"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We have now introduced one of the three most important economic indicators. </a:t>
            </a:r>
          </a:p>
        </p:txBody>
      </p:sp>
    </p:spTree>
    <p:extLst>
      <p:ext uri="{BB962C8B-B14F-4D97-AF65-F5344CB8AC3E}">
        <p14:creationId xmlns:p14="http://schemas.microsoft.com/office/powerpoint/2010/main" val="9783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11500" dirty="0"/>
              <a:t>Circular Flow</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78128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576" y="253548"/>
            <a:ext cx="10515600" cy="774358"/>
          </a:xfrm>
        </p:spPr>
        <p:txBody>
          <a:bodyPr/>
          <a:lstStyle/>
          <a:p>
            <a:r>
              <a:rPr lang="en-US" dirty="0"/>
              <a:t>Circular Flow (</a:t>
            </a:r>
            <a:r>
              <a:rPr lang="en-US" dirty="0">
                <a:hlinkClick r:id="rId2"/>
              </a:rPr>
              <a:t>Link</a:t>
            </a:r>
            <a:r>
              <a:rPr lang="en-US" dirty="0"/>
              <a:t>)</a:t>
            </a:r>
          </a:p>
        </p:txBody>
      </p:sp>
      <p:sp>
        <p:nvSpPr>
          <p:cNvPr id="3" name="Content Placeholder 2"/>
          <p:cNvSpPr>
            <a:spLocks noGrp="1"/>
          </p:cNvSpPr>
          <p:nvPr>
            <p:ph idx="1"/>
          </p:nvPr>
        </p:nvSpPr>
        <p:spPr>
          <a:xfrm>
            <a:off x="7288305" y="754743"/>
            <a:ext cx="4729523" cy="4967037"/>
          </a:xfrm>
        </p:spPr>
        <p:txBody>
          <a:bodyPr>
            <a:normAutofit fontScale="85000" lnSpcReduction="10000"/>
          </a:bodyPr>
          <a:lstStyle/>
          <a:p>
            <a:r>
              <a:rPr lang="en-US" sz="3600" dirty="0"/>
              <a:t>The circular flow model shows a simplified version of all economic activity in a national economy. </a:t>
            </a:r>
          </a:p>
          <a:p>
            <a:r>
              <a:rPr lang="en-US" dirty="0"/>
              <a:t>There is a </a:t>
            </a:r>
            <a:r>
              <a:rPr lang="en-US" dirty="0">
                <a:solidFill>
                  <a:srgbClr val="00B050"/>
                </a:solidFill>
              </a:rPr>
              <a:t>flow of goods and services</a:t>
            </a:r>
            <a:r>
              <a:rPr lang="en-US" dirty="0"/>
              <a:t> </a:t>
            </a:r>
            <a:r>
              <a:rPr lang="en-US" dirty="0">
                <a:solidFill>
                  <a:srgbClr val="00B050"/>
                </a:solidFill>
              </a:rPr>
              <a:t>and money </a:t>
            </a:r>
            <a:r>
              <a:rPr lang="en-US" dirty="0"/>
              <a:t>between the different entities in the economy.</a:t>
            </a:r>
          </a:p>
          <a:p>
            <a:r>
              <a:rPr lang="en-US" dirty="0"/>
              <a:t>In the </a:t>
            </a:r>
            <a:r>
              <a:rPr lang="en-US" b="1" dirty="0"/>
              <a:t>simplified circular flow model </a:t>
            </a:r>
            <a:r>
              <a:rPr lang="en-US" dirty="0"/>
              <a:t>it is just </a:t>
            </a:r>
            <a:r>
              <a:rPr lang="en-US" b="1" dirty="0"/>
              <a:t>households</a:t>
            </a:r>
            <a:r>
              <a:rPr lang="en-US" dirty="0"/>
              <a:t> and </a:t>
            </a:r>
            <a:r>
              <a:rPr lang="en-US" b="1" dirty="0"/>
              <a:t>businesses</a:t>
            </a:r>
            <a:r>
              <a:rPr lang="en-US" dirty="0"/>
              <a:t>.</a:t>
            </a:r>
          </a:p>
          <a:p>
            <a:r>
              <a:rPr lang="en-US" dirty="0"/>
              <a:t>Once we have understood this basic model, we can add more entities to make the model more complex and realistic. </a:t>
            </a:r>
          </a:p>
          <a:p>
            <a:endParaRPr lang="en-US" dirty="0"/>
          </a:p>
        </p:txBody>
      </p:sp>
      <p:sp>
        <p:nvSpPr>
          <p:cNvPr id="5" name="TextBox 4"/>
          <p:cNvSpPr txBox="1"/>
          <p:nvPr/>
        </p:nvSpPr>
        <p:spPr>
          <a:xfrm>
            <a:off x="697523" y="5367837"/>
            <a:ext cx="5455024" cy="707886"/>
          </a:xfrm>
          <a:prstGeom prst="rect">
            <a:avLst/>
          </a:prstGeom>
          <a:solidFill>
            <a:srgbClr val="FFFF00"/>
          </a:solidFill>
        </p:spPr>
        <p:txBody>
          <a:bodyPr wrap="square" rtlCol="0">
            <a:spAutoFit/>
          </a:bodyPr>
          <a:lstStyle/>
          <a:p>
            <a:r>
              <a:rPr lang="en-US" sz="2000" dirty="0">
                <a:solidFill>
                  <a:srgbClr val="FF0000"/>
                </a:solidFill>
              </a:rPr>
              <a:t>Businesses – buy: resources, sell: products</a:t>
            </a:r>
          </a:p>
          <a:p>
            <a:r>
              <a:rPr lang="en-US" sz="2000" dirty="0">
                <a:solidFill>
                  <a:srgbClr val="FF0000"/>
                </a:solidFill>
              </a:rPr>
              <a:t>Households – buy: products, sell: resources</a:t>
            </a:r>
          </a:p>
        </p:txBody>
      </p:sp>
      <p:pic>
        <p:nvPicPr>
          <p:cNvPr id="6" name="Picture 2" descr="The circular flow model that depicts the interrelationship between...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52" y="1027906"/>
            <a:ext cx="6927165" cy="4211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867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Removing the flow of Goods and Services</a:t>
            </a:r>
          </a:p>
        </p:txBody>
      </p:sp>
      <p:sp>
        <p:nvSpPr>
          <p:cNvPr id="3" name="Content Placeholder 2"/>
          <p:cNvSpPr>
            <a:spLocks noGrp="1"/>
          </p:cNvSpPr>
          <p:nvPr>
            <p:ph idx="1"/>
          </p:nvPr>
        </p:nvSpPr>
        <p:spPr>
          <a:xfrm>
            <a:off x="7954368" y="1690688"/>
            <a:ext cx="4059441" cy="4486275"/>
          </a:xfrm>
        </p:spPr>
        <p:txBody>
          <a:bodyPr/>
          <a:lstStyle/>
          <a:p>
            <a:r>
              <a:rPr lang="en-US" dirty="0"/>
              <a:t>There is always an opposing flow of goods and services when there is a flow of money. </a:t>
            </a:r>
          </a:p>
          <a:p>
            <a:r>
              <a:rPr lang="en-US" dirty="0"/>
              <a:t>However, we often represent </a:t>
            </a:r>
            <a:r>
              <a:rPr lang="en-US" dirty="0">
                <a:solidFill>
                  <a:srgbClr val="FF0000"/>
                </a:solidFill>
              </a:rPr>
              <a:t>just the flow of money</a:t>
            </a:r>
            <a:r>
              <a:rPr lang="en-US" dirty="0"/>
              <a:t>, so we don’t need to draw arrows going both ways.</a:t>
            </a:r>
          </a:p>
          <a:p>
            <a:endParaRPr lang="en-US" dirty="0"/>
          </a:p>
        </p:txBody>
      </p:sp>
      <p:pic>
        <p:nvPicPr>
          <p:cNvPr id="4" name="Picture 3"/>
          <p:cNvPicPr>
            <a:picLocks noChangeAspect="1"/>
          </p:cNvPicPr>
          <p:nvPr/>
        </p:nvPicPr>
        <p:blipFill>
          <a:blip r:embed="rId2"/>
          <a:stretch>
            <a:fillRect/>
          </a:stretch>
        </p:blipFill>
        <p:spPr>
          <a:xfrm>
            <a:off x="838200" y="1861536"/>
            <a:ext cx="7116168" cy="4315427"/>
          </a:xfrm>
          <a:prstGeom prst="rect">
            <a:avLst/>
          </a:prstGeom>
        </p:spPr>
      </p:pic>
      <p:pic>
        <p:nvPicPr>
          <p:cNvPr id="5" name="Picture 2" descr="The circular flow model that depicts the interrelationship between...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955" y="1690688"/>
            <a:ext cx="7378413" cy="448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221736" cy="1325563"/>
          </a:xfrm>
        </p:spPr>
        <p:txBody>
          <a:bodyPr/>
          <a:lstStyle/>
          <a:p>
            <a:r>
              <a:rPr lang="en-US" dirty="0"/>
              <a:t>Even more simplified</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789894" y="365124"/>
            <a:ext cx="7563906" cy="5980811"/>
          </a:xfrm>
          <a:prstGeom prst="rect">
            <a:avLst/>
          </a:prstGeom>
        </p:spPr>
      </p:pic>
    </p:spTree>
    <p:extLst>
      <p:ext uri="{BB962C8B-B14F-4D97-AF65-F5344CB8AC3E}">
        <p14:creationId xmlns:p14="http://schemas.microsoft.com/office/powerpoint/2010/main" val="545914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are the two sectors in the simple circular flow model?</a:t>
            </a:r>
          </a:p>
          <a:p>
            <a:r>
              <a:rPr lang="en-US" dirty="0">
                <a:solidFill>
                  <a:srgbClr val="FF0000"/>
                </a:solidFill>
              </a:rPr>
              <a:t>Businesses</a:t>
            </a:r>
          </a:p>
          <a:p>
            <a:r>
              <a:rPr lang="en-US" dirty="0">
                <a:solidFill>
                  <a:srgbClr val="FF0000"/>
                </a:solidFill>
              </a:rPr>
              <a:t>Households</a:t>
            </a:r>
          </a:p>
          <a:p>
            <a:r>
              <a:rPr lang="en-US" dirty="0"/>
              <a:t>Draw a simple circular flow model.</a:t>
            </a:r>
          </a:p>
        </p:txBody>
      </p:sp>
      <p:pic>
        <p:nvPicPr>
          <p:cNvPr id="4" name="Picture 2" descr="The circular flow model that depicts the interrelationship between...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5703" y="3046502"/>
            <a:ext cx="4565709" cy="277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13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8612" y="365125"/>
            <a:ext cx="3635188" cy="1325563"/>
          </a:xfrm>
        </p:spPr>
        <p:txBody>
          <a:bodyPr/>
          <a:lstStyle/>
          <a:p>
            <a:r>
              <a:rPr lang="en-US" dirty="0"/>
              <a:t>Module 10</a:t>
            </a:r>
          </a:p>
        </p:txBody>
      </p:sp>
      <p:sp>
        <p:nvSpPr>
          <p:cNvPr id="3" name="Content Placeholder 2"/>
          <p:cNvSpPr>
            <a:spLocks noGrp="1"/>
          </p:cNvSpPr>
          <p:nvPr>
            <p:ph idx="1"/>
          </p:nvPr>
        </p:nvSpPr>
        <p:spPr>
          <a:xfrm>
            <a:off x="838200" y="4084319"/>
            <a:ext cx="10515600" cy="2092643"/>
          </a:xfrm>
        </p:spPr>
        <p:txBody>
          <a:bodyPr/>
          <a:lstStyle/>
          <a:p>
            <a:r>
              <a:rPr lang="en-US" dirty="0">
                <a:solidFill>
                  <a:srgbClr val="FF0000"/>
                </a:solidFill>
              </a:rPr>
              <a:t>Answer: C</a:t>
            </a:r>
          </a:p>
        </p:txBody>
      </p:sp>
      <p:pic>
        <p:nvPicPr>
          <p:cNvPr id="4" name="Picture 3"/>
          <p:cNvPicPr>
            <a:picLocks noChangeAspect="1"/>
          </p:cNvPicPr>
          <p:nvPr/>
        </p:nvPicPr>
        <p:blipFill>
          <a:blip r:embed="rId2"/>
          <a:stretch>
            <a:fillRect/>
          </a:stretch>
        </p:blipFill>
        <p:spPr>
          <a:xfrm>
            <a:off x="254634" y="124234"/>
            <a:ext cx="7000289" cy="3546813"/>
          </a:xfrm>
          <a:prstGeom prst="rect">
            <a:avLst/>
          </a:prstGeom>
        </p:spPr>
      </p:pic>
    </p:spTree>
    <p:extLst>
      <p:ext uri="{BB962C8B-B14F-4D97-AF65-F5344CB8AC3E}">
        <p14:creationId xmlns:p14="http://schemas.microsoft.com/office/powerpoint/2010/main" val="229916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0624" y="136525"/>
            <a:ext cx="7497611" cy="5520393"/>
          </a:xfrm>
          <a:prstGeom prst="rect">
            <a:avLst/>
          </a:prstGeom>
        </p:spPr>
      </p:pic>
      <p:sp>
        <p:nvSpPr>
          <p:cNvPr id="5" name="Rectangle 4"/>
          <p:cNvSpPr/>
          <p:nvPr/>
        </p:nvSpPr>
        <p:spPr>
          <a:xfrm>
            <a:off x="2115669" y="1559859"/>
            <a:ext cx="4446495" cy="3227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15670" y="1068037"/>
            <a:ext cx="1824317" cy="1149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19429" y="986642"/>
            <a:ext cx="2242736" cy="1311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22878" y="148489"/>
            <a:ext cx="3213846" cy="838153"/>
          </a:xfrm>
        </p:spPr>
        <p:txBody>
          <a:bodyPr/>
          <a:lstStyle/>
          <a:p>
            <a:r>
              <a:rPr lang="en-US" dirty="0"/>
              <a:t>Government</a:t>
            </a:r>
          </a:p>
        </p:txBody>
      </p:sp>
      <p:sp>
        <p:nvSpPr>
          <p:cNvPr id="3" name="Content Placeholder 2"/>
          <p:cNvSpPr>
            <a:spLocks noGrp="1"/>
          </p:cNvSpPr>
          <p:nvPr>
            <p:ph idx="1"/>
          </p:nvPr>
        </p:nvSpPr>
        <p:spPr>
          <a:xfrm>
            <a:off x="7688792" y="1264022"/>
            <a:ext cx="4503208" cy="3415553"/>
          </a:xfrm>
        </p:spPr>
        <p:txBody>
          <a:bodyPr>
            <a:normAutofit lnSpcReduction="10000"/>
          </a:bodyPr>
          <a:lstStyle/>
          <a:p>
            <a:r>
              <a:rPr lang="en-US" dirty="0"/>
              <a:t>The government contributes to the circular flow by: </a:t>
            </a:r>
          </a:p>
          <a:p>
            <a:pPr lvl="1"/>
            <a:r>
              <a:rPr lang="en-US" dirty="0">
                <a:solidFill>
                  <a:srgbClr val="00B0F0"/>
                </a:solidFill>
              </a:rPr>
              <a:t>Raising taxes</a:t>
            </a:r>
          </a:p>
          <a:p>
            <a:pPr lvl="1"/>
            <a:r>
              <a:rPr lang="en-US" dirty="0">
                <a:solidFill>
                  <a:srgbClr val="00B0F0"/>
                </a:solidFill>
              </a:rPr>
              <a:t>Government Expenditure</a:t>
            </a:r>
          </a:p>
          <a:p>
            <a:pPr lvl="2"/>
            <a:r>
              <a:rPr lang="en-US" dirty="0">
                <a:solidFill>
                  <a:srgbClr val="00B0F0"/>
                </a:solidFill>
              </a:rPr>
              <a:t>Government spending - buying G&amp;S </a:t>
            </a:r>
            <a:r>
              <a:rPr lang="en-US" dirty="0"/>
              <a:t>(goods and services)</a:t>
            </a:r>
          </a:p>
          <a:p>
            <a:pPr lvl="2"/>
            <a:r>
              <a:rPr lang="en-US" dirty="0">
                <a:solidFill>
                  <a:srgbClr val="00B0F0"/>
                </a:solidFill>
              </a:rPr>
              <a:t>Transfer payments </a:t>
            </a:r>
            <a:r>
              <a:rPr lang="en-US" dirty="0"/>
              <a:t>(</a:t>
            </a:r>
            <a:r>
              <a:rPr lang="en-US" dirty="0" err="1"/>
              <a:t>eg</a:t>
            </a:r>
            <a:r>
              <a:rPr lang="en-US" dirty="0"/>
              <a:t>. assistance to the poor) </a:t>
            </a:r>
          </a:p>
          <a:p>
            <a:pPr lvl="1"/>
            <a:endParaRPr lang="en-US" dirty="0"/>
          </a:p>
        </p:txBody>
      </p:sp>
      <p:sp>
        <p:nvSpPr>
          <p:cNvPr id="10" name="Rectangle 9"/>
          <p:cNvSpPr/>
          <p:nvPr/>
        </p:nvSpPr>
        <p:spPr>
          <a:xfrm>
            <a:off x="7947213" y="4679575"/>
            <a:ext cx="3617258" cy="2031325"/>
          </a:xfrm>
          <a:prstGeom prst="rect">
            <a:avLst/>
          </a:prstGeom>
          <a:solidFill>
            <a:schemeClr val="accent6">
              <a:lumMod val="60000"/>
              <a:lumOff val="40000"/>
            </a:schemeClr>
          </a:solidFill>
        </p:spPr>
        <p:txBody>
          <a:bodyPr wrap="square">
            <a:spAutoFit/>
          </a:bodyPr>
          <a:lstStyle/>
          <a:p>
            <a:r>
              <a:rPr lang="en-US" dirty="0"/>
              <a:t>Note: </a:t>
            </a:r>
            <a:r>
              <a:rPr lang="en-US" b="1" dirty="0"/>
              <a:t>Transfer payments </a:t>
            </a:r>
            <a:r>
              <a:rPr lang="en-US" dirty="0"/>
              <a:t>are not government spending because they are simply taking money from one person and giving to another. Therefore they </a:t>
            </a:r>
            <a:r>
              <a:rPr lang="en-US" b="1" dirty="0"/>
              <a:t>do not contribute to GDP because there is no good/service being produced</a:t>
            </a:r>
            <a:r>
              <a:rPr lang="en-US" dirty="0"/>
              <a:t>.</a:t>
            </a:r>
          </a:p>
        </p:txBody>
      </p:sp>
    </p:spTree>
    <p:extLst>
      <p:ext uri="{BB962C8B-B14F-4D97-AF65-F5344CB8AC3E}">
        <p14:creationId xmlns:p14="http://schemas.microsoft.com/office/powerpoint/2010/main" val="68672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 Measurement</a:t>
            </a:r>
          </a:p>
        </p:txBody>
      </p:sp>
      <p:sp>
        <p:nvSpPr>
          <p:cNvPr id="3" name="Content Placeholder 2"/>
          <p:cNvSpPr>
            <a:spLocks noGrp="1"/>
          </p:cNvSpPr>
          <p:nvPr>
            <p:ph idx="1"/>
          </p:nvPr>
        </p:nvSpPr>
        <p:spPr>
          <a:xfrm>
            <a:off x="711591" y="1690688"/>
            <a:ext cx="5833533" cy="4351338"/>
          </a:xfrm>
        </p:spPr>
        <p:txBody>
          <a:bodyPr>
            <a:normAutofit/>
          </a:bodyPr>
          <a:lstStyle/>
          <a:p>
            <a:r>
              <a:rPr lang="en-US" dirty="0">
                <a:solidFill>
                  <a:srgbClr val="00B0F0"/>
                </a:solidFill>
              </a:rPr>
              <a:t>Economic Measurement </a:t>
            </a:r>
            <a:r>
              <a:rPr lang="en-US" dirty="0"/>
              <a:t>is important to give governments and economists </a:t>
            </a:r>
            <a:r>
              <a:rPr lang="en-US" dirty="0">
                <a:solidFill>
                  <a:srgbClr val="00B0F0"/>
                </a:solidFill>
              </a:rPr>
              <a:t>information about the economy</a:t>
            </a:r>
            <a:r>
              <a:rPr lang="en-US" dirty="0"/>
              <a:t>. </a:t>
            </a:r>
          </a:p>
          <a:p>
            <a:pPr lvl="1"/>
            <a:r>
              <a:rPr lang="en-US" dirty="0"/>
              <a:t>How is the economy going?</a:t>
            </a:r>
          </a:p>
          <a:p>
            <a:pPr lvl="1"/>
            <a:r>
              <a:rPr lang="en-US" dirty="0"/>
              <a:t>What will happen in the future?</a:t>
            </a:r>
          </a:p>
          <a:p>
            <a:pPr lvl="1"/>
            <a:r>
              <a:rPr lang="en-US" dirty="0"/>
              <a:t>What changes can we make?</a:t>
            </a:r>
          </a:p>
          <a:p>
            <a:endParaRPr lang="en-US" dirty="0"/>
          </a:p>
        </p:txBody>
      </p:sp>
      <p:pic>
        <p:nvPicPr>
          <p:cNvPr id="7" name="Picture 6"/>
          <p:cNvPicPr>
            <a:picLocks noChangeAspect="1"/>
          </p:cNvPicPr>
          <p:nvPr/>
        </p:nvPicPr>
        <p:blipFill>
          <a:blip r:embed="rId2"/>
          <a:stretch>
            <a:fillRect/>
          </a:stretch>
        </p:blipFill>
        <p:spPr>
          <a:xfrm>
            <a:off x="6915573" y="365125"/>
            <a:ext cx="4564836" cy="3366217"/>
          </a:xfrm>
          <a:prstGeom prst="rect">
            <a:avLst/>
          </a:prstGeom>
        </p:spPr>
      </p:pic>
      <p:pic>
        <p:nvPicPr>
          <p:cNvPr id="4" name="Picture 3"/>
          <p:cNvPicPr>
            <a:picLocks noChangeAspect="1"/>
          </p:cNvPicPr>
          <p:nvPr/>
        </p:nvPicPr>
        <p:blipFill>
          <a:blip r:embed="rId3"/>
          <a:stretch>
            <a:fillRect/>
          </a:stretch>
        </p:blipFill>
        <p:spPr>
          <a:xfrm>
            <a:off x="7134551" y="3731342"/>
            <a:ext cx="4345858" cy="2908254"/>
          </a:xfrm>
          <a:prstGeom prst="rect">
            <a:avLst/>
          </a:prstGeom>
        </p:spPr>
      </p:pic>
      <p:pic>
        <p:nvPicPr>
          <p:cNvPr id="5" name="Picture 4"/>
          <p:cNvPicPr>
            <a:picLocks noChangeAspect="1"/>
          </p:cNvPicPr>
          <p:nvPr/>
        </p:nvPicPr>
        <p:blipFill>
          <a:blip r:embed="rId4"/>
          <a:stretch>
            <a:fillRect/>
          </a:stretch>
        </p:blipFill>
        <p:spPr>
          <a:xfrm>
            <a:off x="1194949" y="4452081"/>
            <a:ext cx="5350175" cy="1978215"/>
          </a:xfrm>
          <a:prstGeom prst="rect">
            <a:avLst/>
          </a:prstGeom>
        </p:spPr>
      </p:pic>
    </p:spTree>
    <p:extLst>
      <p:ext uri="{BB962C8B-B14F-4D97-AF65-F5344CB8AC3E}">
        <p14:creationId xmlns:p14="http://schemas.microsoft.com/office/powerpoint/2010/main" val="46119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How do governments raise money?</a:t>
            </a:r>
          </a:p>
          <a:p>
            <a:r>
              <a:rPr lang="en-US" dirty="0">
                <a:solidFill>
                  <a:srgbClr val="FF0000"/>
                </a:solidFill>
              </a:rPr>
              <a:t>Tax which they take from businesses and households.</a:t>
            </a:r>
          </a:p>
          <a:p>
            <a:r>
              <a:rPr lang="en-US" dirty="0"/>
              <a:t>What do governments do with the taxes?</a:t>
            </a:r>
          </a:p>
          <a:p>
            <a:r>
              <a:rPr lang="en-US" dirty="0">
                <a:solidFill>
                  <a:srgbClr val="FF0000"/>
                </a:solidFill>
              </a:rPr>
              <a:t>Government expenditure</a:t>
            </a:r>
          </a:p>
          <a:p>
            <a:pPr lvl="1"/>
            <a:r>
              <a:rPr lang="en-US" dirty="0">
                <a:solidFill>
                  <a:srgbClr val="FF0000"/>
                </a:solidFill>
              </a:rPr>
              <a:t>Government spending – spending on goods and services (</a:t>
            </a:r>
            <a:r>
              <a:rPr lang="en-US" dirty="0" err="1">
                <a:solidFill>
                  <a:srgbClr val="FF0000"/>
                </a:solidFill>
              </a:rPr>
              <a:t>eg</a:t>
            </a:r>
            <a:r>
              <a:rPr lang="en-US" dirty="0">
                <a:solidFill>
                  <a:srgbClr val="FF0000"/>
                </a:solidFill>
              </a:rPr>
              <a:t>. military equipment, building roads)</a:t>
            </a:r>
          </a:p>
          <a:p>
            <a:pPr lvl="1"/>
            <a:r>
              <a:rPr lang="en-US" dirty="0">
                <a:solidFill>
                  <a:srgbClr val="FF0000"/>
                </a:solidFill>
              </a:rPr>
              <a:t>Transfer Payments – transferring money from ‘rich to poor’</a:t>
            </a:r>
          </a:p>
          <a:p>
            <a:pPr lvl="2"/>
            <a:r>
              <a:rPr lang="en-US" dirty="0">
                <a:solidFill>
                  <a:srgbClr val="FF0000"/>
                </a:solidFill>
              </a:rPr>
              <a:t>Note: Transfer payments are NOT counted in GDP because there are no goods and services being produced, just a transfer of money. </a:t>
            </a:r>
          </a:p>
        </p:txBody>
      </p:sp>
    </p:spTree>
    <p:extLst>
      <p:ext uri="{BB962C8B-B14F-4D97-AF65-F5344CB8AC3E}">
        <p14:creationId xmlns:p14="http://schemas.microsoft.com/office/powerpoint/2010/main" val="304441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2916" y="295835"/>
            <a:ext cx="3680884" cy="1394853"/>
          </a:xfrm>
        </p:spPr>
        <p:txBody>
          <a:bodyPr/>
          <a:lstStyle/>
          <a:p>
            <a:r>
              <a:rPr lang="en-US" dirty="0"/>
              <a:t>Rest of World</a:t>
            </a:r>
          </a:p>
        </p:txBody>
      </p:sp>
      <p:sp>
        <p:nvSpPr>
          <p:cNvPr id="3" name="Content Placeholder 2"/>
          <p:cNvSpPr>
            <a:spLocks noGrp="1"/>
          </p:cNvSpPr>
          <p:nvPr>
            <p:ph idx="1"/>
          </p:nvPr>
        </p:nvSpPr>
        <p:spPr>
          <a:xfrm>
            <a:off x="7672915" y="1586753"/>
            <a:ext cx="4519086" cy="3657600"/>
          </a:xfrm>
        </p:spPr>
        <p:txBody>
          <a:bodyPr>
            <a:normAutofit/>
          </a:bodyPr>
          <a:lstStyle/>
          <a:p>
            <a:r>
              <a:rPr lang="en-US" sz="2400" dirty="0"/>
              <a:t>The </a:t>
            </a:r>
            <a:r>
              <a:rPr lang="en-US" sz="2400" dirty="0">
                <a:solidFill>
                  <a:srgbClr val="00B0F0"/>
                </a:solidFill>
              </a:rPr>
              <a:t>rest of the world</a:t>
            </a:r>
            <a:r>
              <a:rPr lang="en-US" sz="2400" dirty="0"/>
              <a:t> buys and sells from our country. </a:t>
            </a:r>
          </a:p>
          <a:p>
            <a:r>
              <a:rPr lang="en-US" sz="2400" b="1" dirty="0"/>
              <a:t>Imports</a:t>
            </a:r>
            <a:r>
              <a:rPr lang="en-US" sz="2400" dirty="0"/>
              <a:t> represent money leaving the circular flow (but goods enter)</a:t>
            </a:r>
          </a:p>
          <a:p>
            <a:r>
              <a:rPr lang="en-US" sz="2400" b="1" dirty="0"/>
              <a:t>Exports</a:t>
            </a:r>
            <a:r>
              <a:rPr lang="en-US" sz="2400" dirty="0"/>
              <a:t> represent money entering the circular flow (but goods leave)</a:t>
            </a:r>
          </a:p>
        </p:txBody>
      </p:sp>
      <p:sp>
        <p:nvSpPr>
          <p:cNvPr id="6" name="Rectangle 5"/>
          <p:cNvSpPr/>
          <p:nvPr/>
        </p:nvSpPr>
        <p:spPr>
          <a:xfrm>
            <a:off x="8054788" y="4988859"/>
            <a:ext cx="3697941" cy="646331"/>
          </a:xfrm>
          <a:prstGeom prst="rect">
            <a:avLst/>
          </a:prstGeom>
        </p:spPr>
        <p:txBody>
          <a:bodyPr wrap="square">
            <a:spAutoFit/>
          </a:bodyPr>
          <a:lstStyle/>
          <a:p>
            <a:r>
              <a:rPr lang="en-US" dirty="0"/>
              <a:t>Note: Goods and services are going the opposite direction of the money. </a:t>
            </a:r>
          </a:p>
        </p:txBody>
      </p:sp>
      <p:pic>
        <p:nvPicPr>
          <p:cNvPr id="7" name="Picture 6"/>
          <p:cNvPicPr>
            <a:picLocks noChangeAspect="1"/>
          </p:cNvPicPr>
          <p:nvPr/>
        </p:nvPicPr>
        <p:blipFill>
          <a:blip r:embed="rId2"/>
          <a:stretch>
            <a:fillRect/>
          </a:stretch>
        </p:blipFill>
        <p:spPr>
          <a:xfrm>
            <a:off x="193326" y="0"/>
            <a:ext cx="7173326" cy="6773220"/>
          </a:xfrm>
          <a:prstGeom prst="rect">
            <a:avLst/>
          </a:prstGeom>
        </p:spPr>
      </p:pic>
      <p:sp>
        <p:nvSpPr>
          <p:cNvPr id="5" name="Rectangle 4"/>
          <p:cNvSpPr/>
          <p:nvPr/>
        </p:nvSpPr>
        <p:spPr>
          <a:xfrm>
            <a:off x="499589" y="0"/>
            <a:ext cx="6560800" cy="1825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215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Where does the money go when imports enter the country?</a:t>
            </a:r>
          </a:p>
          <a:p>
            <a:r>
              <a:rPr lang="en-US" dirty="0">
                <a:solidFill>
                  <a:srgbClr val="FF0000"/>
                </a:solidFill>
              </a:rPr>
              <a:t>Money leaves the country’s circular flow. Goods/services enter the economy.</a:t>
            </a:r>
          </a:p>
          <a:p>
            <a:r>
              <a:rPr lang="en-US" dirty="0"/>
              <a:t>Where does money go when exports leave the country?</a:t>
            </a:r>
          </a:p>
          <a:p>
            <a:r>
              <a:rPr lang="en-US" dirty="0">
                <a:solidFill>
                  <a:srgbClr val="FF0000"/>
                </a:solidFill>
              </a:rPr>
              <a:t>Money enters the country’s circular flow. Goods and services leave the economy. </a:t>
            </a:r>
          </a:p>
        </p:txBody>
      </p:sp>
    </p:spTree>
    <p:extLst>
      <p:ext uri="{BB962C8B-B14F-4D97-AF65-F5344CB8AC3E}">
        <p14:creationId xmlns:p14="http://schemas.microsoft.com/office/powerpoint/2010/main" val="386456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49388" y="3279775"/>
            <a:ext cx="1922929" cy="3388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772053" y="6176963"/>
            <a:ext cx="6891618" cy="491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713412" y="5643282"/>
            <a:ext cx="950259" cy="1025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38303" y="3163702"/>
            <a:ext cx="184731" cy="369332"/>
          </a:xfrm>
          <a:prstGeom prst="rect">
            <a:avLst/>
          </a:prstGeom>
        </p:spPr>
        <p:txBody>
          <a:bodyPr wrap="none">
            <a:spAutoFit/>
          </a:bodyPr>
          <a:lstStyle/>
          <a:p>
            <a:endParaRPr lang="en-US" dirty="0"/>
          </a:p>
        </p:txBody>
      </p:sp>
      <p:pic>
        <p:nvPicPr>
          <p:cNvPr id="9" name="Picture 8"/>
          <p:cNvPicPr>
            <a:picLocks noChangeAspect="1"/>
          </p:cNvPicPr>
          <p:nvPr/>
        </p:nvPicPr>
        <p:blipFill>
          <a:blip r:embed="rId2"/>
          <a:stretch>
            <a:fillRect/>
          </a:stretch>
        </p:blipFill>
        <p:spPr>
          <a:xfrm>
            <a:off x="3507440" y="115736"/>
            <a:ext cx="8804555" cy="6742264"/>
          </a:xfrm>
          <a:prstGeom prst="rect">
            <a:avLst/>
          </a:prstGeom>
        </p:spPr>
      </p:pic>
      <p:pic>
        <p:nvPicPr>
          <p:cNvPr id="10" name="Picture 9"/>
          <p:cNvPicPr>
            <a:picLocks noChangeAspect="1"/>
          </p:cNvPicPr>
          <p:nvPr/>
        </p:nvPicPr>
        <p:blipFill>
          <a:blip r:embed="rId3"/>
          <a:stretch>
            <a:fillRect/>
          </a:stretch>
        </p:blipFill>
        <p:spPr>
          <a:xfrm>
            <a:off x="3259258" y="3194558"/>
            <a:ext cx="2163476" cy="3346246"/>
          </a:xfrm>
          <a:prstGeom prst="rect">
            <a:avLst/>
          </a:prstGeom>
        </p:spPr>
      </p:pic>
      <p:pic>
        <p:nvPicPr>
          <p:cNvPr id="11" name="Picture 10"/>
          <p:cNvPicPr>
            <a:picLocks noChangeAspect="1"/>
          </p:cNvPicPr>
          <p:nvPr/>
        </p:nvPicPr>
        <p:blipFill>
          <a:blip r:embed="rId3"/>
          <a:stretch>
            <a:fillRect/>
          </a:stretch>
        </p:blipFill>
        <p:spPr>
          <a:xfrm>
            <a:off x="5069567" y="6176963"/>
            <a:ext cx="6834650" cy="458624"/>
          </a:xfrm>
          <a:prstGeom prst="rect">
            <a:avLst/>
          </a:prstGeom>
        </p:spPr>
      </p:pic>
      <p:pic>
        <p:nvPicPr>
          <p:cNvPr id="12" name="Picture 11"/>
          <p:cNvPicPr>
            <a:picLocks noChangeAspect="1"/>
          </p:cNvPicPr>
          <p:nvPr/>
        </p:nvPicPr>
        <p:blipFill>
          <a:blip r:embed="rId3"/>
          <a:stretch>
            <a:fillRect/>
          </a:stretch>
        </p:blipFill>
        <p:spPr>
          <a:xfrm>
            <a:off x="11121190" y="4681728"/>
            <a:ext cx="1183169" cy="2012886"/>
          </a:xfrm>
          <a:prstGeom prst="rect">
            <a:avLst/>
          </a:prstGeom>
        </p:spPr>
      </p:pic>
      <p:pic>
        <p:nvPicPr>
          <p:cNvPr id="13" name="Picture 12"/>
          <p:cNvPicPr>
            <a:picLocks noChangeAspect="1"/>
          </p:cNvPicPr>
          <p:nvPr/>
        </p:nvPicPr>
        <p:blipFill>
          <a:blip r:embed="rId3"/>
          <a:stretch>
            <a:fillRect/>
          </a:stretch>
        </p:blipFill>
        <p:spPr>
          <a:xfrm>
            <a:off x="11512704" y="4278529"/>
            <a:ext cx="799291" cy="1175187"/>
          </a:xfrm>
          <a:prstGeom prst="rect">
            <a:avLst/>
          </a:prstGeom>
        </p:spPr>
      </p:pic>
      <p:sp>
        <p:nvSpPr>
          <p:cNvPr id="2" name="Title 1"/>
          <p:cNvSpPr>
            <a:spLocks noGrp="1"/>
          </p:cNvSpPr>
          <p:nvPr>
            <p:ph type="title"/>
          </p:nvPr>
        </p:nvSpPr>
        <p:spPr>
          <a:xfrm>
            <a:off x="438303" y="365125"/>
            <a:ext cx="5169121" cy="969029"/>
          </a:xfrm>
        </p:spPr>
        <p:txBody>
          <a:bodyPr/>
          <a:lstStyle/>
          <a:p>
            <a:r>
              <a:rPr lang="en-US" dirty="0"/>
              <a:t>Financial Institutions</a:t>
            </a:r>
          </a:p>
        </p:txBody>
      </p:sp>
      <p:sp>
        <p:nvSpPr>
          <p:cNvPr id="14" name="Rectangle 13"/>
          <p:cNvSpPr/>
          <p:nvPr/>
        </p:nvSpPr>
        <p:spPr>
          <a:xfrm>
            <a:off x="346094" y="6246966"/>
            <a:ext cx="2351734" cy="369332"/>
          </a:xfrm>
          <a:prstGeom prst="rect">
            <a:avLst/>
          </a:prstGeom>
        </p:spPr>
        <p:txBody>
          <a:bodyPr wrap="none">
            <a:spAutoFit/>
          </a:bodyPr>
          <a:lstStyle/>
          <a:p>
            <a:r>
              <a:rPr lang="en-US" dirty="0">
                <a:hlinkClick r:id="rId4"/>
              </a:rPr>
              <a:t>Lenders and Borrowers</a:t>
            </a:r>
            <a:endParaRPr lang="en-US" dirty="0"/>
          </a:p>
        </p:txBody>
      </p:sp>
      <p:sp>
        <p:nvSpPr>
          <p:cNvPr id="3" name="Content Placeholder 2"/>
          <p:cNvSpPr>
            <a:spLocks noGrp="1"/>
          </p:cNvSpPr>
          <p:nvPr>
            <p:ph idx="1"/>
          </p:nvPr>
        </p:nvSpPr>
        <p:spPr>
          <a:xfrm>
            <a:off x="333247" y="1419371"/>
            <a:ext cx="4256338" cy="4351338"/>
          </a:xfrm>
        </p:spPr>
        <p:txBody>
          <a:bodyPr>
            <a:normAutofit fontScale="77500" lnSpcReduction="20000"/>
          </a:bodyPr>
          <a:lstStyle/>
          <a:p>
            <a:r>
              <a:rPr lang="en-US" sz="2000" dirty="0"/>
              <a:t>The primary function of financial institutions is to:</a:t>
            </a:r>
          </a:p>
          <a:p>
            <a:r>
              <a:rPr lang="en-US" sz="2000" dirty="0"/>
              <a:t>Take savings from individuals </a:t>
            </a:r>
          </a:p>
          <a:p>
            <a:r>
              <a:rPr lang="en-US" sz="2000" dirty="0"/>
              <a:t>Lend to </a:t>
            </a:r>
            <a:r>
              <a:rPr lang="en-US" sz="2000" dirty="0">
                <a:solidFill>
                  <a:srgbClr val="00B0F0"/>
                </a:solidFill>
              </a:rPr>
              <a:t>businesses</a:t>
            </a:r>
            <a:r>
              <a:rPr lang="en-US" sz="2000" dirty="0"/>
              <a:t> (and individuals) that use this borrowed money to </a:t>
            </a:r>
            <a:r>
              <a:rPr lang="en-US" sz="2000" dirty="0">
                <a:solidFill>
                  <a:srgbClr val="00B0F0"/>
                </a:solidFill>
              </a:rPr>
              <a:t>invest in expanding production</a:t>
            </a:r>
            <a:r>
              <a:rPr lang="en-US" sz="2000" dirty="0"/>
              <a:t>.</a:t>
            </a:r>
          </a:p>
          <a:p>
            <a:pPr lvl="1"/>
            <a:r>
              <a:rPr lang="en-US" sz="1800" u="sng" dirty="0"/>
              <a:t>Capital Goods</a:t>
            </a:r>
          </a:p>
          <a:p>
            <a:pPr lvl="1"/>
            <a:r>
              <a:rPr lang="en-US" sz="1800" dirty="0"/>
              <a:t>Research in </a:t>
            </a:r>
            <a:r>
              <a:rPr lang="en-US" sz="1800" u="sng" dirty="0"/>
              <a:t>Technology</a:t>
            </a:r>
          </a:p>
          <a:p>
            <a:pPr lvl="1"/>
            <a:r>
              <a:rPr lang="en-US" sz="1800" u="sng" dirty="0"/>
              <a:t>Training</a:t>
            </a:r>
            <a:r>
              <a:rPr lang="en-US" sz="1800" dirty="0"/>
              <a:t> and </a:t>
            </a:r>
            <a:r>
              <a:rPr lang="en-US" sz="1800" u="sng" dirty="0"/>
              <a:t>hiring</a:t>
            </a:r>
            <a:r>
              <a:rPr lang="en-US" sz="1800" dirty="0"/>
              <a:t> workers</a:t>
            </a:r>
            <a:endParaRPr lang="en-US" sz="1800" dirty="0">
              <a:hlinkClick r:id="rId4"/>
            </a:endParaRPr>
          </a:p>
          <a:p>
            <a:pPr lvl="1"/>
            <a:endParaRPr lang="en-US" sz="1200" dirty="0">
              <a:hlinkClick r:id="rId4"/>
            </a:endParaRPr>
          </a:p>
          <a:p>
            <a:r>
              <a:rPr lang="en-US" dirty="0"/>
              <a:t>Note: When talking about GDP, we only refer to investment as firm spending on expanding production. </a:t>
            </a:r>
          </a:p>
          <a:p>
            <a:pPr lvl="1"/>
            <a:r>
              <a:rPr lang="en-US" dirty="0"/>
              <a:t>We don’t focus on purely financial investment such as stocks, buying property to earn money. </a:t>
            </a:r>
          </a:p>
        </p:txBody>
      </p:sp>
    </p:spTree>
    <p:extLst>
      <p:ext uri="{BB962C8B-B14F-4D97-AF65-F5344CB8AC3E}">
        <p14:creationId xmlns:p14="http://schemas.microsoft.com/office/powerpoint/2010/main" val="237025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do banks/financial institutions do?</a:t>
            </a:r>
          </a:p>
          <a:p>
            <a:r>
              <a:rPr lang="en-US" dirty="0">
                <a:solidFill>
                  <a:srgbClr val="FF0000"/>
                </a:solidFill>
              </a:rPr>
              <a:t>They take savings from households</a:t>
            </a:r>
          </a:p>
          <a:p>
            <a:r>
              <a:rPr lang="en-US" dirty="0">
                <a:solidFill>
                  <a:srgbClr val="FF0000"/>
                </a:solidFill>
              </a:rPr>
              <a:t>Lend it to firms who spend this in the form of investment.</a:t>
            </a:r>
          </a:p>
          <a:p>
            <a:r>
              <a:rPr lang="en-US" dirty="0"/>
              <a:t>What kind of investment do we focus on when talking about circular flow and GDP? And which do we tend to ignore. </a:t>
            </a:r>
          </a:p>
          <a:p>
            <a:r>
              <a:rPr lang="en-US" dirty="0">
                <a:solidFill>
                  <a:srgbClr val="FF0000"/>
                </a:solidFill>
              </a:rPr>
              <a:t>Firms investing in things such as capital goods and technology that allow them to expand production.</a:t>
            </a:r>
          </a:p>
          <a:p>
            <a:endParaRPr lang="en-US" dirty="0"/>
          </a:p>
          <a:p>
            <a:endParaRPr lang="en-US" dirty="0"/>
          </a:p>
          <a:p>
            <a:endParaRPr lang="en-US" dirty="0">
              <a:solidFill>
                <a:srgbClr val="FF0000"/>
              </a:solidFill>
            </a:endParaRPr>
          </a:p>
        </p:txBody>
      </p:sp>
    </p:spTree>
    <p:extLst>
      <p:ext uri="{BB962C8B-B14F-4D97-AF65-F5344CB8AC3E}">
        <p14:creationId xmlns:p14="http://schemas.microsoft.com/office/powerpoint/2010/main" val="412316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6"/>
            <a:ext cx="4099560" cy="1280794"/>
          </a:xfrm>
        </p:spPr>
        <p:txBody>
          <a:bodyPr>
            <a:normAutofit fontScale="90000"/>
          </a:bodyPr>
          <a:lstStyle/>
          <a:p>
            <a:r>
              <a:rPr lang="en-US" dirty="0"/>
              <a:t>Injections and Leakages in Circular Flow</a:t>
            </a:r>
          </a:p>
        </p:txBody>
      </p:sp>
      <p:sp>
        <p:nvSpPr>
          <p:cNvPr id="5" name="Content Placeholder 4"/>
          <p:cNvSpPr>
            <a:spLocks noGrp="1"/>
          </p:cNvSpPr>
          <p:nvPr>
            <p:ph sz="half" idx="1"/>
          </p:nvPr>
        </p:nvSpPr>
        <p:spPr>
          <a:xfrm>
            <a:off x="381681" y="1951893"/>
            <a:ext cx="5281246" cy="4095208"/>
          </a:xfrm>
          <a:solidFill>
            <a:schemeClr val="tx2">
              <a:lumMod val="20000"/>
              <a:lumOff val="80000"/>
            </a:schemeClr>
          </a:solidFill>
        </p:spPr>
        <p:txBody>
          <a:bodyPr>
            <a:normAutofit fontScale="85000" lnSpcReduction="10000"/>
          </a:bodyPr>
          <a:lstStyle/>
          <a:p>
            <a:pPr marL="0" indent="0">
              <a:buNone/>
            </a:pPr>
            <a:r>
              <a:rPr lang="en-US" sz="3600" b="1" dirty="0"/>
              <a:t>Injections </a:t>
            </a:r>
          </a:p>
          <a:p>
            <a:r>
              <a:rPr lang="en-US" sz="3300" dirty="0"/>
              <a:t>It is all about the </a:t>
            </a:r>
            <a:r>
              <a:rPr lang="en-US" sz="3300" dirty="0">
                <a:solidFill>
                  <a:srgbClr val="00B0F0"/>
                </a:solidFill>
              </a:rPr>
              <a:t>different types of spending</a:t>
            </a:r>
            <a:r>
              <a:rPr lang="en-US" sz="3300" dirty="0"/>
              <a:t>!</a:t>
            </a:r>
          </a:p>
          <a:p>
            <a:pPr lvl="1"/>
            <a:r>
              <a:rPr lang="en-US" sz="2900" dirty="0"/>
              <a:t>Puts money in to the circular flow</a:t>
            </a:r>
            <a:endParaRPr lang="en-US" sz="2900" b="1" dirty="0"/>
          </a:p>
          <a:p>
            <a:r>
              <a:rPr lang="en-US" dirty="0"/>
              <a:t>There are three types of injection of extra spending into the circular flow model.</a:t>
            </a:r>
          </a:p>
          <a:p>
            <a:pPr lvl="1"/>
            <a:r>
              <a:rPr lang="en-US" dirty="0"/>
              <a:t>Investment in capital goods</a:t>
            </a:r>
          </a:p>
          <a:p>
            <a:pPr lvl="1"/>
            <a:r>
              <a:rPr lang="en-US" dirty="0"/>
              <a:t>Exports of goods and services</a:t>
            </a:r>
          </a:p>
          <a:p>
            <a:pPr lvl="1"/>
            <a:r>
              <a:rPr lang="en-US" dirty="0"/>
              <a:t>Government expenditure (spending and transfers)</a:t>
            </a:r>
          </a:p>
          <a:p>
            <a:endParaRPr lang="en-US" dirty="0"/>
          </a:p>
        </p:txBody>
      </p:sp>
      <p:pic>
        <p:nvPicPr>
          <p:cNvPr id="7" name="Picture 6"/>
          <p:cNvPicPr>
            <a:picLocks noChangeAspect="1"/>
          </p:cNvPicPr>
          <p:nvPr/>
        </p:nvPicPr>
        <p:blipFill>
          <a:blip r:embed="rId2"/>
          <a:stretch>
            <a:fillRect/>
          </a:stretch>
        </p:blipFill>
        <p:spPr>
          <a:xfrm flipH="1">
            <a:off x="4176345" y="199508"/>
            <a:ext cx="4730262" cy="2235062"/>
          </a:xfrm>
          <a:prstGeom prst="rect">
            <a:avLst/>
          </a:prstGeom>
        </p:spPr>
      </p:pic>
      <p:sp>
        <p:nvSpPr>
          <p:cNvPr id="2" name="Equal 1"/>
          <p:cNvSpPr/>
          <p:nvPr/>
        </p:nvSpPr>
        <p:spPr>
          <a:xfrm>
            <a:off x="5567427" y="3787416"/>
            <a:ext cx="1315375" cy="914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9157447" y="739588"/>
            <a:ext cx="2756647" cy="1384995"/>
          </a:xfrm>
          <a:prstGeom prst="rect">
            <a:avLst/>
          </a:prstGeom>
          <a:solidFill>
            <a:srgbClr val="FFFF00"/>
          </a:solidFill>
        </p:spPr>
        <p:txBody>
          <a:bodyPr wrap="square" rtlCol="0">
            <a:spAutoFit/>
          </a:bodyPr>
          <a:lstStyle/>
          <a:p>
            <a:r>
              <a:rPr lang="en-US" sz="1400" dirty="0">
                <a:solidFill>
                  <a:srgbClr val="FF0000"/>
                </a:solidFill>
              </a:rPr>
              <a:t>Summary</a:t>
            </a:r>
          </a:p>
          <a:p>
            <a:r>
              <a:rPr lang="en-US" sz="1400" dirty="0">
                <a:solidFill>
                  <a:srgbClr val="FF0000"/>
                </a:solidFill>
              </a:rPr>
              <a:t>Injections put money into the circular flow.</a:t>
            </a:r>
          </a:p>
          <a:p>
            <a:r>
              <a:rPr lang="en-US" sz="1400" dirty="0">
                <a:solidFill>
                  <a:srgbClr val="FF0000"/>
                </a:solidFill>
              </a:rPr>
              <a:t>Leakages take money out of the circular flow.</a:t>
            </a:r>
          </a:p>
          <a:p>
            <a:r>
              <a:rPr lang="en-US" sz="1400" dirty="0">
                <a:solidFill>
                  <a:srgbClr val="FF0000"/>
                </a:solidFill>
              </a:rPr>
              <a:t>These are (in the long run) equal.</a:t>
            </a:r>
          </a:p>
        </p:txBody>
      </p:sp>
      <p:pic>
        <p:nvPicPr>
          <p:cNvPr id="8" name="Picture 7"/>
          <p:cNvPicPr>
            <a:picLocks noChangeAspect="1"/>
          </p:cNvPicPr>
          <p:nvPr/>
        </p:nvPicPr>
        <p:blipFill>
          <a:blip r:embed="rId3"/>
          <a:stretch>
            <a:fillRect/>
          </a:stretch>
        </p:blipFill>
        <p:spPr>
          <a:xfrm>
            <a:off x="5662927" y="121484"/>
            <a:ext cx="2143424" cy="2391109"/>
          </a:xfrm>
          <a:prstGeom prst="rect">
            <a:avLst/>
          </a:prstGeom>
        </p:spPr>
      </p:pic>
      <p:sp>
        <p:nvSpPr>
          <p:cNvPr id="6" name="Content Placeholder 5"/>
          <p:cNvSpPr>
            <a:spLocks noGrp="1"/>
          </p:cNvSpPr>
          <p:nvPr>
            <p:ph sz="half" idx="2"/>
          </p:nvPr>
        </p:nvSpPr>
        <p:spPr>
          <a:xfrm>
            <a:off x="6865935" y="2258781"/>
            <a:ext cx="5181600" cy="3481432"/>
          </a:xfrm>
          <a:solidFill>
            <a:schemeClr val="accent2">
              <a:lumMod val="20000"/>
              <a:lumOff val="80000"/>
            </a:schemeClr>
          </a:solidFill>
        </p:spPr>
        <p:txBody>
          <a:bodyPr>
            <a:normAutofit fontScale="85000" lnSpcReduction="10000"/>
          </a:bodyPr>
          <a:lstStyle/>
          <a:p>
            <a:pPr marL="0" indent="0">
              <a:buNone/>
            </a:pPr>
            <a:r>
              <a:rPr lang="en-US" sz="3600" b="1" dirty="0"/>
              <a:t>Leakages </a:t>
            </a:r>
          </a:p>
          <a:p>
            <a:r>
              <a:rPr lang="en-US" sz="3500" dirty="0"/>
              <a:t>Are all about when money is NOT spent</a:t>
            </a:r>
          </a:p>
          <a:p>
            <a:r>
              <a:rPr lang="en-US" dirty="0"/>
              <a:t>Takes money out of the circular flow</a:t>
            </a:r>
            <a:endParaRPr lang="en-US" b="1" dirty="0"/>
          </a:p>
          <a:p>
            <a:pPr marL="0" indent="0">
              <a:buNone/>
            </a:pPr>
            <a:r>
              <a:rPr lang="en-US" dirty="0"/>
              <a:t>There are three types of leakage or withdrawal from the circular flow. </a:t>
            </a:r>
          </a:p>
          <a:p>
            <a:pPr lvl="1"/>
            <a:r>
              <a:rPr lang="en-US" dirty="0"/>
              <a:t>Savings</a:t>
            </a:r>
          </a:p>
          <a:p>
            <a:pPr lvl="1"/>
            <a:r>
              <a:rPr lang="en-US" dirty="0"/>
              <a:t>Imports of goods and services</a:t>
            </a:r>
          </a:p>
          <a:p>
            <a:pPr lvl="1"/>
            <a:r>
              <a:rPr lang="en-US" dirty="0"/>
              <a:t>Taxation</a:t>
            </a:r>
          </a:p>
          <a:p>
            <a:endParaRPr lang="en-US" dirty="0"/>
          </a:p>
        </p:txBody>
      </p:sp>
    </p:spTree>
    <p:extLst>
      <p:ext uri="{BB962C8B-B14F-4D97-AF65-F5344CB8AC3E}">
        <p14:creationId xmlns:p14="http://schemas.microsoft.com/office/powerpoint/2010/main" val="320219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354" y="455064"/>
            <a:ext cx="9121808" cy="5656175"/>
          </a:xfrm>
          <a:prstGeom prst="rect">
            <a:avLst/>
          </a:prstGeom>
        </p:spPr>
      </p:pic>
      <p:sp>
        <p:nvSpPr>
          <p:cNvPr id="3" name="TextBox 2"/>
          <p:cNvSpPr txBox="1"/>
          <p:nvPr/>
        </p:nvSpPr>
        <p:spPr>
          <a:xfrm>
            <a:off x="9707880" y="960120"/>
            <a:ext cx="2087880" cy="2031325"/>
          </a:xfrm>
          <a:prstGeom prst="rect">
            <a:avLst/>
          </a:prstGeom>
          <a:noFill/>
        </p:spPr>
        <p:txBody>
          <a:bodyPr wrap="square" rtlCol="0">
            <a:spAutoFit/>
          </a:bodyPr>
          <a:lstStyle/>
          <a:p>
            <a:r>
              <a:rPr lang="en-AU" dirty="0"/>
              <a:t>While this model is not quite as accurate, it does show more clearly the leakages and injections in the circular flow. </a:t>
            </a:r>
          </a:p>
        </p:txBody>
      </p:sp>
    </p:spTree>
    <p:extLst>
      <p:ext uri="{BB962C8B-B14F-4D97-AF65-F5344CB8AC3E}">
        <p14:creationId xmlns:p14="http://schemas.microsoft.com/office/powerpoint/2010/main" val="11918462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89934" y="115736"/>
            <a:ext cx="8804555" cy="6742264"/>
          </a:xfrm>
          <a:prstGeom prst="rect">
            <a:avLst/>
          </a:prstGeom>
        </p:spPr>
      </p:pic>
      <p:sp>
        <p:nvSpPr>
          <p:cNvPr id="5" name="TextBox 4"/>
          <p:cNvSpPr txBox="1"/>
          <p:nvPr/>
        </p:nvSpPr>
        <p:spPr>
          <a:xfrm>
            <a:off x="242047" y="685800"/>
            <a:ext cx="2947887" cy="1200329"/>
          </a:xfrm>
          <a:prstGeom prst="rect">
            <a:avLst/>
          </a:prstGeom>
          <a:noFill/>
        </p:spPr>
        <p:txBody>
          <a:bodyPr wrap="square" rtlCol="0">
            <a:spAutoFit/>
          </a:bodyPr>
          <a:lstStyle/>
          <a:p>
            <a:r>
              <a:rPr lang="en-US" b="1" dirty="0"/>
              <a:t>Injections</a:t>
            </a:r>
            <a:r>
              <a:rPr lang="en-US" dirty="0"/>
              <a:t> – increase the amount of money in the circular flow. </a:t>
            </a:r>
          </a:p>
          <a:p>
            <a:endParaRPr lang="en-US" dirty="0"/>
          </a:p>
        </p:txBody>
      </p:sp>
      <p:sp>
        <p:nvSpPr>
          <p:cNvPr id="6" name="Rectangle 5"/>
          <p:cNvSpPr/>
          <p:nvPr/>
        </p:nvSpPr>
        <p:spPr>
          <a:xfrm>
            <a:off x="136310" y="1886128"/>
            <a:ext cx="2647232" cy="923330"/>
          </a:xfrm>
          <a:prstGeom prst="rect">
            <a:avLst/>
          </a:prstGeom>
        </p:spPr>
        <p:txBody>
          <a:bodyPr wrap="square">
            <a:spAutoFit/>
          </a:bodyPr>
          <a:lstStyle/>
          <a:p>
            <a:r>
              <a:rPr lang="en-US" b="1" dirty="0"/>
              <a:t>Leakages</a:t>
            </a:r>
            <a:r>
              <a:rPr lang="en-US" dirty="0"/>
              <a:t> – decrease the amount of money in the circular flow. </a:t>
            </a:r>
          </a:p>
        </p:txBody>
      </p:sp>
      <p:sp>
        <p:nvSpPr>
          <p:cNvPr id="3" name="Oval 2"/>
          <p:cNvSpPr/>
          <p:nvPr/>
        </p:nvSpPr>
        <p:spPr>
          <a:xfrm>
            <a:off x="8918296" y="115736"/>
            <a:ext cx="2124635" cy="2022346"/>
          </a:xfrm>
          <a:prstGeom prst="ellipse">
            <a:avLst/>
          </a:prstGeom>
          <a:solidFill>
            <a:srgbClr val="00B050">
              <a:alpha val="3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719004" y="2404064"/>
            <a:ext cx="1367531" cy="1253536"/>
          </a:xfrm>
          <a:prstGeom prst="ellipse">
            <a:avLst/>
          </a:prstGeom>
          <a:solidFill>
            <a:srgbClr val="00B050">
              <a:alpha val="3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3108124" y="4149969"/>
            <a:ext cx="8849414" cy="2743891"/>
          </a:xfrm>
          <a:custGeom>
            <a:avLst/>
            <a:gdLst>
              <a:gd name="connsiteX0" fmla="*/ 8539925 w 8849414"/>
              <a:gd name="connsiteY0" fmla="*/ 98474 h 2743891"/>
              <a:gd name="connsiteX1" fmla="*/ 8455519 w 8849414"/>
              <a:gd name="connsiteY1" fmla="*/ 28136 h 2743891"/>
              <a:gd name="connsiteX2" fmla="*/ 8399248 w 8849414"/>
              <a:gd name="connsiteY2" fmla="*/ 14068 h 2743891"/>
              <a:gd name="connsiteX3" fmla="*/ 8357045 w 8849414"/>
              <a:gd name="connsiteY3" fmla="*/ 0 h 2743891"/>
              <a:gd name="connsiteX4" fmla="*/ 8174165 w 8849414"/>
              <a:gd name="connsiteY4" fmla="*/ 42203 h 2743891"/>
              <a:gd name="connsiteX5" fmla="*/ 8146030 w 8849414"/>
              <a:gd name="connsiteY5" fmla="*/ 70339 h 2743891"/>
              <a:gd name="connsiteX6" fmla="*/ 8047556 w 8849414"/>
              <a:gd name="connsiteY6" fmla="*/ 154745 h 2743891"/>
              <a:gd name="connsiteX7" fmla="*/ 8005353 w 8849414"/>
              <a:gd name="connsiteY7" fmla="*/ 196948 h 2743891"/>
              <a:gd name="connsiteX8" fmla="*/ 7949082 w 8849414"/>
              <a:gd name="connsiteY8" fmla="*/ 309489 h 2743891"/>
              <a:gd name="connsiteX9" fmla="*/ 7920947 w 8849414"/>
              <a:gd name="connsiteY9" fmla="*/ 351693 h 2743891"/>
              <a:gd name="connsiteX10" fmla="*/ 7906879 w 8849414"/>
              <a:gd name="connsiteY10" fmla="*/ 393896 h 2743891"/>
              <a:gd name="connsiteX11" fmla="*/ 7864676 w 8849414"/>
              <a:gd name="connsiteY11" fmla="*/ 450166 h 2743891"/>
              <a:gd name="connsiteX12" fmla="*/ 7836541 w 8849414"/>
              <a:gd name="connsiteY12" fmla="*/ 1012874 h 2743891"/>
              <a:gd name="connsiteX13" fmla="*/ 7822473 w 8849414"/>
              <a:gd name="connsiteY13" fmla="*/ 1350499 h 2743891"/>
              <a:gd name="connsiteX14" fmla="*/ 7808405 w 8849414"/>
              <a:gd name="connsiteY14" fmla="*/ 1392702 h 2743891"/>
              <a:gd name="connsiteX15" fmla="*/ 7766202 w 8849414"/>
              <a:gd name="connsiteY15" fmla="*/ 1547446 h 2743891"/>
              <a:gd name="connsiteX16" fmla="*/ 7681796 w 8849414"/>
              <a:gd name="connsiteY16" fmla="*/ 1659988 h 2743891"/>
              <a:gd name="connsiteX17" fmla="*/ 7667728 w 8849414"/>
              <a:gd name="connsiteY17" fmla="*/ 1702191 h 2743891"/>
              <a:gd name="connsiteX18" fmla="*/ 7583322 w 8849414"/>
              <a:gd name="connsiteY18" fmla="*/ 1772529 h 2743891"/>
              <a:gd name="connsiteX19" fmla="*/ 7512984 w 8849414"/>
              <a:gd name="connsiteY19" fmla="*/ 1828800 h 2743891"/>
              <a:gd name="connsiteX20" fmla="*/ 7456713 w 8849414"/>
              <a:gd name="connsiteY20" fmla="*/ 1842868 h 2743891"/>
              <a:gd name="connsiteX21" fmla="*/ 7358239 w 8849414"/>
              <a:gd name="connsiteY21" fmla="*/ 1885071 h 2743891"/>
              <a:gd name="connsiteX22" fmla="*/ 7287901 w 8849414"/>
              <a:gd name="connsiteY22" fmla="*/ 1927274 h 2743891"/>
              <a:gd name="connsiteX23" fmla="*/ 6978411 w 8849414"/>
              <a:gd name="connsiteY23" fmla="*/ 1941342 h 2743891"/>
              <a:gd name="connsiteX24" fmla="*/ 6711125 w 8849414"/>
              <a:gd name="connsiteY24" fmla="*/ 1941342 h 2743891"/>
              <a:gd name="connsiteX25" fmla="*/ 5360627 w 8849414"/>
              <a:gd name="connsiteY25" fmla="*/ 1955409 h 2743891"/>
              <a:gd name="connsiteX26" fmla="*/ 4854190 w 8849414"/>
              <a:gd name="connsiteY26" fmla="*/ 1983545 h 2743891"/>
              <a:gd name="connsiteX27" fmla="*/ 4797919 w 8849414"/>
              <a:gd name="connsiteY27" fmla="*/ 1997613 h 2743891"/>
              <a:gd name="connsiteX28" fmla="*/ 4699445 w 8849414"/>
              <a:gd name="connsiteY28" fmla="*/ 2011680 h 2743891"/>
              <a:gd name="connsiteX29" fmla="*/ 4530633 w 8849414"/>
              <a:gd name="connsiteY29" fmla="*/ 2053883 h 2743891"/>
              <a:gd name="connsiteX30" fmla="*/ 3475556 w 8849414"/>
              <a:gd name="connsiteY30" fmla="*/ 2039816 h 2743891"/>
              <a:gd name="connsiteX31" fmla="*/ 3208270 w 8849414"/>
              <a:gd name="connsiteY31" fmla="*/ 2025748 h 2743891"/>
              <a:gd name="connsiteX32" fmla="*/ 3137931 w 8849414"/>
              <a:gd name="connsiteY32" fmla="*/ 1983545 h 2743891"/>
              <a:gd name="connsiteX33" fmla="*/ 2997254 w 8849414"/>
              <a:gd name="connsiteY33" fmla="*/ 1969477 h 2743891"/>
              <a:gd name="connsiteX34" fmla="*/ 2758104 w 8849414"/>
              <a:gd name="connsiteY34" fmla="*/ 1913206 h 2743891"/>
              <a:gd name="connsiteX35" fmla="*/ 2631494 w 8849414"/>
              <a:gd name="connsiteY35" fmla="*/ 1899139 h 2743891"/>
              <a:gd name="connsiteX36" fmla="*/ 2209464 w 8849414"/>
              <a:gd name="connsiteY36" fmla="*/ 1856936 h 2743891"/>
              <a:gd name="connsiteX37" fmla="*/ 2167261 w 8849414"/>
              <a:gd name="connsiteY37" fmla="*/ 1842868 h 2743891"/>
              <a:gd name="connsiteX38" fmla="*/ 2054719 w 8849414"/>
              <a:gd name="connsiteY38" fmla="*/ 1814733 h 2743891"/>
              <a:gd name="connsiteX39" fmla="*/ 1843704 w 8849414"/>
              <a:gd name="connsiteY39" fmla="*/ 1744394 h 2743891"/>
              <a:gd name="connsiteX40" fmla="*/ 1674891 w 8849414"/>
              <a:gd name="connsiteY40" fmla="*/ 1730326 h 2743891"/>
              <a:gd name="connsiteX41" fmla="*/ 1393538 w 8849414"/>
              <a:gd name="connsiteY41" fmla="*/ 1674056 h 2743891"/>
              <a:gd name="connsiteX42" fmla="*/ 1295064 w 8849414"/>
              <a:gd name="connsiteY42" fmla="*/ 1645920 h 2743891"/>
              <a:gd name="connsiteX43" fmla="*/ 1252861 w 8849414"/>
              <a:gd name="connsiteY43" fmla="*/ 1631853 h 2743891"/>
              <a:gd name="connsiteX44" fmla="*/ 1041845 w 8849414"/>
              <a:gd name="connsiteY44" fmla="*/ 1617785 h 2743891"/>
              <a:gd name="connsiteX45" fmla="*/ 366596 w 8849414"/>
              <a:gd name="connsiteY45" fmla="*/ 1631853 h 2743891"/>
              <a:gd name="connsiteX46" fmla="*/ 310325 w 8849414"/>
              <a:gd name="connsiteY46" fmla="*/ 1659988 h 2743891"/>
              <a:gd name="connsiteX47" fmla="*/ 197784 w 8849414"/>
              <a:gd name="connsiteY47" fmla="*/ 1730326 h 2743891"/>
              <a:gd name="connsiteX48" fmla="*/ 169648 w 8849414"/>
              <a:gd name="connsiteY48" fmla="*/ 1772529 h 2743891"/>
              <a:gd name="connsiteX49" fmla="*/ 141513 w 8849414"/>
              <a:gd name="connsiteY49" fmla="*/ 1800665 h 2743891"/>
              <a:gd name="connsiteX50" fmla="*/ 85242 w 8849414"/>
              <a:gd name="connsiteY50" fmla="*/ 1927274 h 2743891"/>
              <a:gd name="connsiteX51" fmla="*/ 43039 w 8849414"/>
              <a:gd name="connsiteY51" fmla="*/ 1997613 h 2743891"/>
              <a:gd name="connsiteX52" fmla="*/ 14904 w 8849414"/>
              <a:gd name="connsiteY52" fmla="*/ 2053883 h 2743891"/>
              <a:gd name="connsiteX53" fmla="*/ 14904 w 8849414"/>
              <a:gd name="connsiteY53" fmla="*/ 2194560 h 2743891"/>
              <a:gd name="connsiteX54" fmla="*/ 113378 w 8849414"/>
              <a:gd name="connsiteY54" fmla="*/ 2264899 h 2743891"/>
              <a:gd name="connsiteX55" fmla="*/ 155581 w 8849414"/>
              <a:gd name="connsiteY55" fmla="*/ 2307102 h 2743891"/>
              <a:gd name="connsiteX56" fmla="*/ 197784 w 8849414"/>
              <a:gd name="connsiteY56" fmla="*/ 2321169 h 2743891"/>
              <a:gd name="connsiteX57" fmla="*/ 324393 w 8849414"/>
              <a:gd name="connsiteY57" fmla="*/ 2349305 h 2743891"/>
              <a:gd name="connsiteX58" fmla="*/ 394731 w 8849414"/>
              <a:gd name="connsiteY58" fmla="*/ 2391508 h 2743891"/>
              <a:gd name="connsiteX59" fmla="*/ 549476 w 8849414"/>
              <a:gd name="connsiteY59" fmla="*/ 2419643 h 2743891"/>
              <a:gd name="connsiteX60" fmla="*/ 619814 w 8849414"/>
              <a:gd name="connsiteY60" fmla="*/ 2433711 h 2743891"/>
              <a:gd name="connsiteX61" fmla="*/ 915236 w 8849414"/>
              <a:gd name="connsiteY61" fmla="*/ 2447779 h 2743891"/>
              <a:gd name="connsiteX62" fmla="*/ 1013710 w 8849414"/>
              <a:gd name="connsiteY62" fmla="*/ 2489982 h 2743891"/>
              <a:gd name="connsiteX63" fmla="*/ 1098116 w 8849414"/>
              <a:gd name="connsiteY63" fmla="*/ 2504049 h 2743891"/>
              <a:gd name="connsiteX64" fmla="*/ 1295064 w 8849414"/>
              <a:gd name="connsiteY64" fmla="*/ 2532185 h 2743891"/>
              <a:gd name="connsiteX65" fmla="*/ 1520147 w 8849414"/>
              <a:gd name="connsiteY65" fmla="*/ 2574388 h 2743891"/>
              <a:gd name="connsiteX66" fmla="*/ 1562350 w 8849414"/>
              <a:gd name="connsiteY66" fmla="*/ 2588456 h 2743891"/>
              <a:gd name="connsiteX67" fmla="*/ 1632688 w 8849414"/>
              <a:gd name="connsiteY67" fmla="*/ 2602523 h 2743891"/>
              <a:gd name="connsiteX68" fmla="*/ 1815568 w 8849414"/>
              <a:gd name="connsiteY68" fmla="*/ 2644726 h 2743891"/>
              <a:gd name="connsiteX69" fmla="*/ 1885907 w 8849414"/>
              <a:gd name="connsiteY69" fmla="*/ 2658794 h 2743891"/>
              <a:gd name="connsiteX70" fmla="*/ 1998448 w 8849414"/>
              <a:gd name="connsiteY70" fmla="*/ 2672862 h 2743891"/>
              <a:gd name="connsiteX71" fmla="*/ 2153193 w 8849414"/>
              <a:gd name="connsiteY71" fmla="*/ 2715065 h 2743891"/>
              <a:gd name="connsiteX72" fmla="*/ 2378276 w 8849414"/>
              <a:gd name="connsiteY72" fmla="*/ 2743200 h 2743891"/>
              <a:gd name="connsiteX73" fmla="*/ 2715901 w 8849414"/>
              <a:gd name="connsiteY73" fmla="*/ 2729133 h 2743891"/>
              <a:gd name="connsiteX74" fmla="*/ 3123864 w 8849414"/>
              <a:gd name="connsiteY74" fmla="*/ 2700997 h 2743891"/>
              <a:gd name="connsiteX75" fmla="*/ 3166067 w 8849414"/>
              <a:gd name="connsiteY75" fmla="*/ 2686929 h 2743891"/>
              <a:gd name="connsiteX76" fmla="*/ 3236405 w 8849414"/>
              <a:gd name="connsiteY76" fmla="*/ 2658794 h 2743891"/>
              <a:gd name="connsiteX77" fmla="*/ 3320811 w 8849414"/>
              <a:gd name="connsiteY77" fmla="*/ 2644726 h 2743891"/>
              <a:gd name="connsiteX78" fmla="*/ 3700639 w 8849414"/>
              <a:gd name="connsiteY78" fmla="*/ 2560320 h 2743891"/>
              <a:gd name="connsiteX79" fmla="*/ 6781464 w 8849414"/>
              <a:gd name="connsiteY79" fmla="*/ 2518117 h 2743891"/>
              <a:gd name="connsiteX80" fmla="*/ 6992479 w 8849414"/>
              <a:gd name="connsiteY80" fmla="*/ 2475914 h 2743891"/>
              <a:gd name="connsiteX81" fmla="*/ 7034682 w 8849414"/>
              <a:gd name="connsiteY81" fmla="*/ 2461846 h 2743891"/>
              <a:gd name="connsiteX82" fmla="*/ 7133156 w 8849414"/>
              <a:gd name="connsiteY82" fmla="*/ 2447779 h 2743891"/>
              <a:gd name="connsiteX83" fmla="*/ 7203494 w 8849414"/>
              <a:gd name="connsiteY83" fmla="*/ 2433711 h 2743891"/>
              <a:gd name="connsiteX84" fmla="*/ 7822473 w 8849414"/>
              <a:gd name="connsiteY84" fmla="*/ 2419643 h 2743891"/>
              <a:gd name="connsiteX85" fmla="*/ 8019421 w 8849414"/>
              <a:gd name="connsiteY85" fmla="*/ 2391508 h 2743891"/>
              <a:gd name="connsiteX86" fmla="*/ 8146030 w 8849414"/>
              <a:gd name="connsiteY86" fmla="*/ 2349305 h 2743891"/>
              <a:gd name="connsiteX87" fmla="*/ 8188233 w 8849414"/>
              <a:gd name="connsiteY87" fmla="*/ 2335237 h 2743891"/>
              <a:gd name="connsiteX88" fmla="*/ 8272639 w 8849414"/>
              <a:gd name="connsiteY88" fmla="*/ 2321169 h 2743891"/>
              <a:gd name="connsiteX89" fmla="*/ 8385181 w 8849414"/>
              <a:gd name="connsiteY89" fmla="*/ 2293034 h 2743891"/>
              <a:gd name="connsiteX90" fmla="*/ 8525858 w 8849414"/>
              <a:gd name="connsiteY90" fmla="*/ 2278966 h 2743891"/>
              <a:gd name="connsiteX91" fmla="*/ 8596196 w 8849414"/>
              <a:gd name="connsiteY91" fmla="*/ 2264899 h 2743891"/>
              <a:gd name="connsiteX92" fmla="*/ 8652467 w 8849414"/>
              <a:gd name="connsiteY92" fmla="*/ 2166425 h 2743891"/>
              <a:gd name="connsiteX93" fmla="*/ 8708738 w 8849414"/>
              <a:gd name="connsiteY93" fmla="*/ 2096086 h 2743891"/>
              <a:gd name="connsiteX94" fmla="*/ 8750941 w 8849414"/>
              <a:gd name="connsiteY94" fmla="*/ 1871003 h 2743891"/>
              <a:gd name="connsiteX95" fmla="*/ 8779076 w 8849414"/>
              <a:gd name="connsiteY95" fmla="*/ 1786597 h 2743891"/>
              <a:gd name="connsiteX96" fmla="*/ 8793144 w 8849414"/>
              <a:gd name="connsiteY96" fmla="*/ 1448973 h 2743891"/>
              <a:gd name="connsiteX97" fmla="*/ 8807211 w 8849414"/>
              <a:gd name="connsiteY97" fmla="*/ 1406769 h 2743891"/>
              <a:gd name="connsiteX98" fmla="*/ 8835347 w 8849414"/>
              <a:gd name="connsiteY98" fmla="*/ 1097280 h 2743891"/>
              <a:gd name="connsiteX99" fmla="*/ 8849414 w 8849414"/>
              <a:gd name="connsiteY99" fmla="*/ 1055077 h 2743891"/>
              <a:gd name="connsiteX100" fmla="*/ 8835347 w 8849414"/>
              <a:gd name="connsiteY100" fmla="*/ 858129 h 2743891"/>
              <a:gd name="connsiteX101" fmla="*/ 8821279 w 8849414"/>
              <a:gd name="connsiteY101" fmla="*/ 815926 h 2743891"/>
              <a:gd name="connsiteX102" fmla="*/ 8807211 w 8849414"/>
              <a:gd name="connsiteY102" fmla="*/ 661182 h 2743891"/>
              <a:gd name="connsiteX103" fmla="*/ 8779076 w 8849414"/>
              <a:gd name="connsiteY103" fmla="*/ 548640 h 2743891"/>
              <a:gd name="connsiteX104" fmla="*/ 8722805 w 8849414"/>
              <a:gd name="connsiteY104" fmla="*/ 393896 h 2743891"/>
              <a:gd name="connsiteX105" fmla="*/ 8708738 w 8849414"/>
              <a:gd name="connsiteY105" fmla="*/ 351693 h 2743891"/>
              <a:gd name="connsiteX106" fmla="*/ 8638399 w 8849414"/>
              <a:gd name="connsiteY106" fmla="*/ 309489 h 2743891"/>
              <a:gd name="connsiteX107" fmla="*/ 8624331 w 8849414"/>
              <a:gd name="connsiteY107" fmla="*/ 211016 h 2743891"/>
              <a:gd name="connsiteX108" fmla="*/ 8568061 w 8849414"/>
              <a:gd name="connsiteY108" fmla="*/ 126609 h 2743891"/>
              <a:gd name="connsiteX109" fmla="*/ 8497722 w 8849414"/>
              <a:gd name="connsiteY109" fmla="*/ 98474 h 2743891"/>
              <a:gd name="connsiteX110" fmla="*/ 8469587 w 8849414"/>
              <a:gd name="connsiteY110" fmla="*/ 98474 h 274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8849414" h="2743891">
                <a:moveTo>
                  <a:pt x="8539925" y="98474"/>
                </a:moveTo>
                <a:cubicBezTo>
                  <a:pt x="8511790" y="75028"/>
                  <a:pt x="8486924" y="46979"/>
                  <a:pt x="8455519" y="28136"/>
                </a:cubicBezTo>
                <a:cubicBezTo>
                  <a:pt x="8438940" y="18189"/>
                  <a:pt x="8417838" y="19380"/>
                  <a:pt x="8399248" y="14068"/>
                </a:cubicBezTo>
                <a:cubicBezTo>
                  <a:pt x="8384990" y="9994"/>
                  <a:pt x="8371113" y="4689"/>
                  <a:pt x="8357045" y="0"/>
                </a:cubicBezTo>
                <a:cubicBezTo>
                  <a:pt x="8296085" y="14068"/>
                  <a:pt x="8233517" y="22419"/>
                  <a:pt x="8174165" y="42203"/>
                </a:cubicBezTo>
                <a:cubicBezTo>
                  <a:pt x="8161582" y="46397"/>
                  <a:pt x="8156387" y="62053"/>
                  <a:pt x="8146030" y="70339"/>
                </a:cubicBezTo>
                <a:cubicBezTo>
                  <a:pt x="8038899" y="156045"/>
                  <a:pt x="8183022" y="19279"/>
                  <a:pt x="8047556" y="154745"/>
                </a:cubicBezTo>
                <a:cubicBezTo>
                  <a:pt x="8033488" y="168813"/>
                  <a:pt x="8016388" y="180395"/>
                  <a:pt x="8005353" y="196948"/>
                </a:cubicBezTo>
                <a:cubicBezTo>
                  <a:pt x="7940171" y="294722"/>
                  <a:pt x="8017909" y="171835"/>
                  <a:pt x="7949082" y="309489"/>
                </a:cubicBezTo>
                <a:cubicBezTo>
                  <a:pt x="7941521" y="324611"/>
                  <a:pt x="7928508" y="336570"/>
                  <a:pt x="7920947" y="351693"/>
                </a:cubicBezTo>
                <a:cubicBezTo>
                  <a:pt x="7914315" y="364956"/>
                  <a:pt x="7914236" y="381021"/>
                  <a:pt x="7906879" y="393896"/>
                </a:cubicBezTo>
                <a:cubicBezTo>
                  <a:pt x="7895246" y="414253"/>
                  <a:pt x="7878744" y="431409"/>
                  <a:pt x="7864676" y="450166"/>
                </a:cubicBezTo>
                <a:cubicBezTo>
                  <a:pt x="7795429" y="657903"/>
                  <a:pt x="7854429" y="467285"/>
                  <a:pt x="7836541" y="1012874"/>
                </a:cubicBezTo>
                <a:cubicBezTo>
                  <a:pt x="7832850" y="1125453"/>
                  <a:pt x="7830794" y="1238167"/>
                  <a:pt x="7822473" y="1350499"/>
                </a:cubicBezTo>
                <a:cubicBezTo>
                  <a:pt x="7821378" y="1365287"/>
                  <a:pt x="7812479" y="1378444"/>
                  <a:pt x="7808405" y="1392702"/>
                </a:cubicBezTo>
                <a:cubicBezTo>
                  <a:pt x="7793823" y="1443739"/>
                  <a:pt x="7785940" y="1498101"/>
                  <a:pt x="7766202" y="1547446"/>
                </a:cubicBezTo>
                <a:cubicBezTo>
                  <a:pt x="7757243" y="1569843"/>
                  <a:pt x="7684995" y="1655990"/>
                  <a:pt x="7681796" y="1659988"/>
                </a:cubicBezTo>
                <a:cubicBezTo>
                  <a:pt x="7677107" y="1674056"/>
                  <a:pt x="7675953" y="1689853"/>
                  <a:pt x="7667728" y="1702191"/>
                </a:cubicBezTo>
                <a:cubicBezTo>
                  <a:pt x="7639083" y="1745158"/>
                  <a:pt x="7620396" y="1742869"/>
                  <a:pt x="7583322" y="1772529"/>
                </a:cubicBezTo>
                <a:cubicBezTo>
                  <a:pt x="7548413" y="1800456"/>
                  <a:pt x="7559618" y="1808814"/>
                  <a:pt x="7512984" y="1828800"/>
                </a:cubicBezTo>
                <a:cubicBezTo>
                  <a:pt x="7495213" y="1836416"/>
                  <a:pt x="7475470" y="1838179"/>
                  <a:pt x="7456713" y="1842868"/>
                </a:cubicBezTo>
                <a:cubicBezTo>
                  <a:pt x="7342814" y="1918800"/>
                  <a:pt x="7494504" y="1824508"/>
                  <a:pt x="7358239" y="1885071"/>
                </a:cubicBezTo>
                <a:cubicBezTo>
                  <a:pt x="7333253" y="1896176"/>
                  <a:pt x="7314948" y="1923267"/>
                  <a:pt x="7287901" y="1927274"/>
                </a:cubicBezTo>
                <a:cubicBezTo>
                  <a:pt x="7185746" y="1942408"/>
                  <a:pt x="7081574" y="1936653"/>
                  <a:pt x="6978411" y="1941342"/>
                </a:cubicBezTo>
                <a:cubicBezTo>
                  <a:pt x="6856019" y="1982137"/>
                  <a:pt x="6995986" y="1941342"/>
                  <a:pt x="6711125" y="1941342"/>
                </a:cubicBezTo>
                <a:cubicBezTo>
                  <a:pt x="6260935" y="1941342"/>
                  <a:pt x="5810793" y="1950720"/>
                  <a:pt x="5360627" y="1955409"/>
                </a:cubicBezTo>
                <a:cubicBezTo>
                  <a:pt x="5093313" y="1993598"/>
                  <a:pt x="5435387" y="1948320"/>
                  <a:pt x="4854190" y="1983545"/>
                </a:cubicBezTo>
                <a:cubicBezTo>
                  <a:pt x="4834891" y="1984715"/>
                  <a:pt x="4816941" y="1994154"/>
                  <a:pt x="4797919" y="1997613"/>
                </a:cubicBezTo>
                <a:cubicBezTo>
                  <a:pt x="4765296" y="2003544"/>
                  <a:pt x="4732035" y="2005569"/>
                  <a:pt x="4699445" y="2011680"/>
                </a:cubicBezTo>
                <a:cubicBezTo>
                  <a:pt x="4591961" y="2031833"/>
                  <a:pt x="4602325" y="2029987"/>
                  <a:pt x="4530633" y="2053883"/>
                </a:cubicBezTo>
                <a:lnTo>
                  <a:pt x="3475556" y="2039816"/>
                </a:lnTo>
                <a:cubicBezTo>
                  <a:pt x="3386358" y="2037918"/>
                  <a:pt x="3296275" y="2040415"/>
                  <a:pt x="3208270" y="2025748"/>
                </a:cubicBezTo>
                <a:cubicBezTo>
                  <a:pt x="3181299" y="2021253"/>
                  <a:pt x="3164351" y="1990590"/>
                  <a:pt x="3137931" y="1983545"/>
                </a:cubicBezTo>
                <a:cubicBezTo>
                  <a:pt x="3092396" y="1971402"/>
                  <a:pt x="3043859" y="1976468"/>
                  <a:pt x="2997254" y="1969477"/>
                </a:cubicBezTo>
                <a:cubicBezTo>
                  <a:pt x="2525282" y="1898681"/>
                  <a:pt x="3115167" y="1980155"/>
                  <a:pt x="2758104" y="1913206"/>
                </a:cubicBezTo>
                <a:cubicBezTo>
                  <a:pt x="2716368" y="1905381"/>
                  <a:pt x="2673697" y="1903828"/>
                  <a:pt x="2631494" y="1899139"/>
                </a:cubicBezTo>
                <a:cubicBezTo>
                  <a:pt x="2418767" y="1845956"/>
                  <a:pt x="2557581" y="1872759"/>
                  <a:pt x="2209464" y="1856936"/>
                </a:cubicBezTo>
                <a:cubicBezTo>
                  <a:pt x="2195396" y="1852247"/>
                  <a:pt x="2181647" y="1846465"/>
                  <a:pt x="2167261" y="1842868"/>
                </a:cubicBezTo>
                <a:cubicBezTo>
                  <a:pt x="2114426" y="1829659"/>
                  <a:pt x="2099733" y="1834025"/>
                  <a:pt x="2054719" y="1814733"/>
                </a:cubicBezTo>
                <a:cubicBezTo>
                  <a:pt x="1948058" y="1769021"/>
                  <a:pt x="2025231" y="1775964"/>
                  <a:pt x="1843704" y="1744394"/>
                </a:cubicBezTo>
                <a:cubicBezTo>
                  <a:pt x="1788073" y="1734719"/>
                  <a:pt x="1731162" y="1735015"/>
                  <a:pt x="1674891" y="1730326"/>
                </a:cubicBezTo>
                <a:cubicBezTo>
                  <a:pt x="1367270" y="1638040"/>
                  <a:pt x="1700177" y="1728169"/>
                  <a:pt x="1393538" y="1674056"/>
                </a:cubicBezTo>
                <a:cubicBezTo>
                  <a:pt x="1359919" y="1668123"/>
                  <a:pt x="1327762" y="1655730"/>
                  <a:pt x="1295064" y="1645920"/>
                </a:cubicBezTo>
                <a:cubicBezTo>
                  <a:pt x="1280861" y="1641659"/>
                  <a:pt x="1267599" y="1633491"/>
                  <a:pt x="1252861" y="1631853"/>
                </a:cubicBezTo>
                <a:cubicBezTo>
                  <a:pt x="1182797" y="1624068"/>
                  <a:pt x="1112184" y="1622474"/>
                  <a:pt x="1041845" y="1617785"/>
                </a:cubicBezTo>
                <a:cubicBezTo>
                  <a:pt x="816762" y="1622474"/>
                  <a:pt x="591354" y="1618886"/>
                  <a:pt x="366596" y="1631853"/>
                </a:cubicBezTo>
                <a:cubicBezTo>
                  <a:pt x="345660" y="1633061"/>
                  <a:pt x="328439" y="1649421"/>
                  <a:pt x="310325" y="1659988"/>
                </a:cubicBezTo>
                <a:cubicBezTo>
                  <a:pt x="272113" y="1682278"/>
                  <a:pt x="197784" y="1730326"/>
                  <a:pt x="197784" y="1730326"/>
                </a:cubicBezTo>
                <a:cubicBezTo>
                  <a:pt x="188405" y="1744394"/>
                  <a:pt x="180210" y="1759327"/>
                  <a:pt x="169648" y="1772529"/>
                </a:cubicBezTo>
                <a:cubicBezTo>
                  <a:pt x="161363" y="1782886"/>
                  <a:pt x="148870" y="1789629"/>
                  <a:pt x="141513" y="1800665"/>
                </a:cubicBezTo>
                <a:cubicBezTo>
                  <a:pt x="111684" y="1845410"/>
                  <a:pt x="109609" y="1878541"/>
                  <a:pt x="85242" y="1927274"/>
                </a:cubicBezTo>
                <a:cubicBezTo>
                  <a:pt x="73014" y="1951730"/>
                  <a:pt x="56318" y="1973711"/>
                  <a:pt x="43039" y="1997613"/>
                </a:cubicBezTo>
                <a:cubicBezTo>
                  <a:pt x="32855" y="2015945"/>
                  <a:pt x="24282" y="2035126"/>
                  <a:pt x="14904" y="2053883"/>
                </a:cubicBezTo>
                <a:cubicBezTo>
                  <a:pt x="5809" y="2099355"/>
                  <a:pt x="-13516" y="2149088"/>
                  <a:pt x="14904" y="2194560"/>
                </a:cubicBezTo>
                <a:cubicBezTo>
                  <a:pt x="25922" y="2212189"/>
                  <a:pt x="94053" y="2248795"/>
                  <a:pt x="113378" y="2264899"/>
                </a:cubicBezTo>
                <a:cubicBezTo>
                  <a:pt x="128662" y="2277635"/>
                  <a:pt x="139028" y="2296067"/>
                  <a:pt x="155581" y="2307102"/>
                </a:cubicBezTo>
                <a:cubicBezTo>
                  <a:pt x="167919" y="2315327"/>
                  <a:pt x="183526" y="2317095"/>
                  <a:pt x="197784" y="2321169"/>
                </a:cubicBezTo>
                <a:cubicBezTo>
                  <a:pt x="244148" y="2334416"/>
                  <a:pt x="276035" y="2339633"/>
                  <a:pt x="324393" y="2349305"/>
                </a:cubicBezTo>
                <a:cubicBezTo>
                  <a:pt x="347839" y="2363373"/>
                  <a:pt x="370275" y="2379280"/>
                  <a:pt x="394731" y="2391508"/>
                </a:cubicBezTo>
                <a:cubicBezTo>
                  <a:pt x="439373" y="2413829"/>
                  <a:pt x="507443" y="2413176"/>
                  <a:pt x="549476" y="2419643"/>
                </a:cubicBezTo>
                <a:cubicBezTo>
                  <a:pt x="573108" y="2423279"/>
                  <a:pt x="595974" y="2431877"/>
                  <a:pt x="619814" y="2433711"/>
                </a:cubicBezTo>
                <a:cubicBezTo>
                  <a:pt x="718109" y="2441272"/>
                  <a:pt x="816762" y="2443090"/>
                  <a:pt x="915236" y="2447779"/>
                </a:cubicBezTo>
                <a:cubicBezTo>
                  <a:pt x="948061" y="2461847"/>
                  <a:pt x="979577" y="2479480"/>
                  <a:pt x="1013710" y="2489982"/>
                </a:cubicBezTo>
                <a:cubicBezTo>
                  <a:pt x="1040972" y="2498370"/>
                  <a:pt x="1069908" y="2499818"/>
                  <a:pt x="1098116" y="2504049"/>
                </a:cubicBezTo>
                <a:lnTo>
                  <a:pt x="1295064" y="2532185"/>
                </a:lnTo>
                <a:cubicBezTo>
                  <a:pt x="1431211" y="2586643"/>
                  <a:pt x="1303910" y="2543496"/>
                  <a:pt x="1520147" y="2574388"/>
                </a:cubicBezTo>
                <a:cubicBezTo>
                  <a:pt x="1534827" y="2576485"/>
                  <a:pt x="1547964" y="2584860"/>
                  <a:pt x="1562350" y="2588456"/>
                </a:cubicBezTo>
                <a:cubicBezTo>
                  <a:pt x="1585546" y="2594255"/>
                  <a:pt x="1609347" y="2597336"/>
                  <a:pt x="1632688" y="2602523"/>
                </a:cubicBezTo>
                <a:lnTo>
                  <a:pt x="1815568" y="2644726"/>
                </a:lnTo>
                <a:cubicBezTo>
                  <a:pt x="1838909" y="2649913"/>
                  <a:pt x="1862274" y="2655158"/>
                  <a:pt x="1885907" y="2658794"/>
                </a:cubicBezTo>
                <a:cubicBezTo>
                  <a:pt x="1923273" y="2664543"/>
                  <a:pt x="1960934" y="2668173"/>
                  <a:pt x="1998448" y="2672862"/>
                </a:cubicBezTo>
                <a:cubicBezTo>
                  <a:pt x="2050030" y="2686930"/>
                  <a:pt x="2100518" y="2705904"/>
                  <a:pt x="2153193" y="2715065"/>
                </a:cubicBezTo>
                <a:cubicBezTo>
                  <a:pt x="2565214" y="2786721"/>
                  <a:pt x="2190546" y="2696270"/>
                  <a:pt x="2378276" y="2743200"/>
                </a:cubicBezTo>
                <a:lnTo>
                  <a:pt x="2715901" y="2729133"/>
                </a:lnTo>
                <a:cubicBezTo>
                  <a:pt x="3035948" y="2714909"/>
                  <a:pt x="2918536" y="2726663"/>
                  <a:pt x="3123864" y="2700997"/>
                </a:cubicBezTo>
                <a:cubicBezTo>
                  <a:pt x="3137932" y="2696308"/>
                  <a:pt x="3152183" y="2692136"/>
                  <a:pt x="3166067" y="2686929"/>
                </a:cubicBezTo>
                <a:cubicBezTo>
                  <a:pt x="3189711" y="2678062"/>
                  <a:pt x="3212043" y="2665438"/>
                  <a:pt x="3236405" y="2658794"/>
                </a:cubicBezTo>
                <a:cubicBezTo>
                  <a:pt x="3263923" y="2651289"/>
                  <a:pt x="3293018" y="2651140"/>
                  <a:pt x="3320811" y="2644726"/>
                </a:cubicBezTo>
                <a:cubicBezTo>
                  <a:pt x="3557213" y="2590172"/>
                  <a:pt x="3257030" y="2623692"/>
                  <a:pt x="3700639" y="2560320"/>
                </a:cubicBezTo>
                <a:cubicBezTo>
                  <a:pt x="4849229" y="2396238"/>
                  <a:pt x="3831272" y="2532508"/>
                  <a:pt x="6781464" y="2518117"/>
                </a:cubicBezTo>
                <a:cubicBezTo>
                  <a:pt x="6851802" y="2504049"/>
                  <a:pt x="6922456" y="2491475"/>
                  <a:pt x="6992479" y="2475914"/>
                </a:cubicBezTo>
                <a:cubicBezTo>
                  <a:pt x="7006955" y="2472697"/>
                  <a:pt x="7020141" y="2464754"/>
                  <a:pt x="7034682" y="2461846"/>
                </a:cubicBezTo>
                <a:cubicBezTo>
                  <a:pt x="7067196" y="2455343"/>
                  <a:pt x="7100449" y="2453230"/>
                  <a:pt x="7133156" y="2447779"/>
                </a:cubicBezTo>
                <a:cubicBezTo>
                  <a:pt x="7156741" y="2443848"/>
                  <a:pt x="7179604" y="2434686"/>
                  <a:pt x="7203494" y="2433711"/>
                </a:cubicBezTo>
                <a:cubicBezTo>
                  <a:pt x="7409702" y="2425294"/>
                  <a:pt x="7616147" y="2424332"/>
                  <a:pt x="7822473" y="2419643"/>
                </a:cubicBezTo>
                <a:cubicBezTo>
                  <a:pt x="7888122" y="2410265"/>
                  <a:pt x="7957848" y="2416137"/>
                  <a:pt x="8019421" y="2391508"/>
                </a:cubicBezTo>
                <a:cubicBezTo>
                  <a:pt x="8140680" y="2343005"/>
                  <a:pt x="8040018" y="2379595"/>
                  <a:pt x="8146030" y="2349305"/>
                </a:cubicBezTo>
                <a:cubicBezTo>
                  <a:pt x="8160288" y="2345231"/>
                  <a:pt x="8173757" y="2338454"/>
                  <a:pt x="8188233" y="2335237"/>
                </a:cubicBezTo>
                <a:cubicBezTo>
                  <a:pt x="8216077" y="2329049"/>
                  <a:pt x="8244749" y="2327145"/>
                  <a:pt x="8272639" y="2321169"/>
                </a:cubicBezTo>
                <a:cubicBezTo>
                  <a:pt x="8310449" y="2313067"/>
                  <a:pt x="8347039" y="2299391"/>
                  <a:pt x="8385181" y="2293034"/>
                </a:cubicBezTo>
                <a:cubicBezTo>
                  <a:pt x="8431666" y="2285287"/>
                  <a:pt x="8479145" y="2285194"/>
                  <a:pt x="8525858" y="2278966"/>
                </a:cubicBezTo>
                <a:cubicBezTo>
                  <a:pt x="8549559" y="2275806"/>
                  <a:pt x="8572750" y="2269588"/>
                  <a:pt x="8596196" y="2264899"/>
                </a:cubicBezTo>
                <a:cubicBezTo>
                  <a:pt x="8615453" y="2226384"/>
                  <a:pt x="8625952" y="2199569"/>
                  <a:pt x="8652467" y="2166425"/>
                </a:cubicBezTo>
                <a:cubicBezTo>
                  <a:pt x="8732649" y="2066198"/>
                  <a:pt x="8622138" y="2225983"/>
                  <a:pt x="8708738" y="2096086"/>
                </a:cubicBezTo>
                <a:cubicBezTo>
                  <a:pt x="8773195" y="1902712"/>
                  <a:pt x="8699885" y="2143302"/>
                  <a:pt x="8750941" y="1871003"/>
                </a:cubicBezTo>
                <a:cubicBezTo>
                  <a:pt x="8756406" y="1841854"/>
                  <a:pt x="8779076" y="1786597"/>
                  <a:pt x="8779076" y="1786597"/>
                </a:cubicBezTo>
                <a:cubicBezTo>
                  <a:pt x="8783765" y="1674056"/>
                  <a:pt x="8784823" y="1561304"/>
                  <a:pt x="8793144" y="1448973"/>
                </a:cubicBezTo>
                <a:cubicBezTo>
                  <a:pt x="8794239" y="1434185"/>
                  <a:pt x="8805478" y="1421496"/>
                  <a:pt x="8807211" y="1406769"/>
                </a:cubicBezTo>
                <a:cubicBezTo>
                  <a:pt x="8822450" y="1277235"/>
                  <a:pt x="8813990" y="1214746"/>
                  <a:pt x="8835347" y="1097280"/>
                </a:cubicBezTo>
                <a:cubicBezTo>
                  <a:pt x="8838000" y="1082691"/>
                  <a:pt x="8844725" y="1069145"/>
                  <a:pt x="8849414" y="1055077"/>
                </a:cubicBezTo>
                <a:cubicBezTo>
                  <a:pt x="8844725" y="989428"/>
                  <a:pt x="8843037" y="923495"/>
                  <a:pt x="8835347" y="858129"/>
                </a:cubicBezTo>
                <a:cubicBezTo>
                  <a:pt x="8833614" y="843402"/>
                  <a:pt x="8823376" y="830606"/>
                  <a:pt x="8821279" y="815926"/>
                </a:cubicBezTo>
                <a:cubicBezTo>
                  <a:pt x="8813954" y="764653"/>
                  <a:pt x="8815289" y="712342"/>
                  <a:pt x="8807211" y="661182"/>
                </a:cubicBezTo>
                <a:cubicBezTo>
                  <a:pt x="8801180" y="622987"/>
                  <a:pt x="8783872" y="587010"/>
                  <a:pt x="8779076" y="548640"/>
                </a:cubicBezTo>
                <a:cubicBezTo>
                  <a:pt x="8762540" y="416358"/>
                  <a:pt x="8791741" y="462832"/>
                  <a:pt x="8722805" y="393896"/>
                </a:cubicBezTo>
                <a:cubicBezTo>
                  <a:pt x="8718116" y="379828"/>
                  <a:pt x="8716367" y="364408"/>
                  <a:pt x="8708738" y="351693"/>
                </a:cubicBezTo>
                <a:cubicBezTo>
                  <a:pt x="8689428" y="319509"/>
                  <a:pt x="8671595" y="320555"/>
                  <a:pt x="8638399" y="309489"/>
                </a:cubicBezTo>
                <a:cubicBezTo>
                  <a:pt x="8633710" y="276665"/>
                  <a:pt x="8633055" y="243005"/>
                  <a:pt x="8624331" y="211016"/>
                </a:cubicBezTo>
                <a:cubicBezTo>
                  <a:pt x="8618014" y="187854"/>
                  <a:pt x="8593474" y="141131"/>
                  <a:pt x="8568061" y="126609"/>
                </a:cubicBezTo>
                <a:cubicBezTo>
                  <a:pt x="8546136" y="114080"/>
                  <a:pt x="8522003" y="105411"/>
                  <a:pt x="8497722" y="98474"/>
                </a:cubicBezTo>
                <a:cubicBezTo>
                  <a:pt x="8488704" y="95898"/>
                  <a:pt x="8478965" y="98474"/>
                  <a:pt x="8469587" y="98474"/>
                </a:cubicBezTo>
              </a:path>
            </a:pathLst>
          </a:custGeom>
          <a:solidFill>
            <a:srgbClr val="00B050">
              <a:alpha val="51000"/>
            </a:srgb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922498" y="2233719"/>
            <a:ext cx="2242877" cy="1466084"/>
          </a:xfrm>
          <a:custGeom>
            <a:avLst/>
            <a:gdLst>
              <a:gd name="connsiteX0" fmla="*/ 1871004 w 2242877"/>
              <a:gd name="connsiteY0" fmla="*/ 340669 h 1466084"/>
              <a:gd name="connsiteX1" fmla="*/ 872197 w 2242877"/>
              <a:gd name="connsiteY1" fmla="*/ 3044 h 1466084"/>
              <a:gd name="connsiteX2" fmla="*/ 703385 w 2242877"/>
              <a:gd name="connsiteY2" fmla="*/ 31179 h 1466084"/>
              <a:gd name="connsiteX3" fmla="*/ 604911 w 2242877"/>
              <a:gd name="connsiteY3" fmla="*/ 101518 h 1466084"/>
              <a:gd name="connsiteX4" fmla="*/ 520505 w 2242877"/>
              <a:gd name="connsiteY4" fmla="*/ 157789 h 1466084"/>
              <a:gd name="connsiteX5" fmla="*/ 478302 w 2242877"/>
              <a:gd name="connsiteY5" fmla="*/ 171856 h 1466084"/>
              <a:gd name="connsiteX6" fmla="*/ 337625 w 2242877"/>
              <a:gd name="connsiteY6" fmla="*/ 270330 h 1466084"/>
              <a:gd name="connsiteX7" fmla="*/ 295422 w 2242877"/>
              <a:gd name="connsiteY7" fmla="*/ 312533 h 1466084"/>
              <a:gd name="connsiteX8" fmla="*/ 225084 w 2242877"/>
              <a:gd name="connsiteY8" fmla="*/ 340669 h 1466084"/>
              <a:gd name="connsiteX9" fmla="*/ 196948 w 2242877"/>
              <a:gd name="connsiteY9" fmla="*/ 368804 h 1466084"/>
              <a:gd name="connsiteX10" fmla="*/ 70339 w 2242877"/>
              <a:gd name="connsiteY10" fmla="*/ 467278 h 1466084"/>
              <a:gd name="connsiteX11" fmla="*/ 28136 w 2242877"/>
              <a:gd name="connsiteY11" fmla="*/ 551684 h 1466084"/>
              <a:gd name="connsiteX12" fmla="*/ 0 w 2242877"/>
              <a:gd name="connsiteY12" fmla="*/ 607955 h 1466084"/>
              <a:gd name="connsiteX13" fmla="*/ 14068 w 2242877"/>
              <a:gd name="connsiteY13" fmla="*/ 861173 h 1466084"/>
              <a:gd name="connsiteX14" fmla="*/ 28136 w 2242877"/>
              <a:gd name="connsiteY14" fmla="*/ 903376 h 1466084"/>
              <a:gd name="connsiteX15" fmla="*/ 126610 w 2242877"/>
              <a:gd name="connsiteY15" fmla="*/ 1029986 h 1466084"/>
              <a:gd name="connsiteX16" fmla="*/ 140677 w 2242877"/>
              <a:gd name="connsiteY16" fmla="*/ 1072189 h 1466084"/>
              <a:gd name="connsiteX17" fmla="*/ 253219 w 2242877"/>
              <a:gd name="connsiteY17" fmla="*/ 1156595 h 1466084"/>
              <a:gd name="connsiteX18" fmla="*/ 295422 w 2242877"/>
              <a:gd name="connsiteY18" fmla="*/ 1198798 h 1466084"/>
              <a:gd name="connsiteX19" fmla="*/ 436099 w 2242877"/>
              <a:gd name="connsiteY19" fmla="*/ 1297272 h 1466084"/>
              <a:gd name="connsiteX20" fmla="*/ 478302 w 2242877"/>
              <a:gd name="connsiteY20" fmla="*/ 1339475 h 1466084"/>
              <a:gd name="connsiteX21" fmla="*/ 576776 w 2242877"/>
              <a:gd name="connsiteY21" fmla="*/ 1381678 h 1466084"/>
              <a:gd name="connsiteX22" fmla="*/ 703385 w 2242877"/>
              <a:gd name="connsiteY22" fmla="*/ 1452016 h 1466084"/>
              <a:gd name="connsiteX23" fmla="*/ 787791 w 2242877"/>
              <a:gd name="connsiteY23" fmla="*/ 1466084 h 1466084"/>
              <a:gd name="connsiteX24" fmla="*/ 1800665 w 2242877"/>
              <a:gd name="connsiteY24" fmla="*/ 1452016 h 1466084"/>
              <a:gd name="connsiteX25" fmla="*/ 1955410 w 2242877"/>
              <a:gd name="connsiteY25" fmla="*/ 1395746 h 1466084"/>
              <a:gd name="connsiteX26" fmla="*/ 2025748 w 2242877"/>
              <a:gd name="connsiteY26" fmla="*/ 1353543 h 1466084"/>
              <a:gd name="connsiteX27" fmla="*/ 2053884 w 2242877"/>
              <a:gd name="connsiteY27" fmla="*/ 1325407 h 1466084"/>
              <a:gd name="connsiteX28" fmla="*/ 2138290 w 2242877"/>
              <a:gd name="connsiteY28" fmla="*/ 1269136 h 1466084"/>
              <a:gd name="connsiteX29" fmla="*/ 2180493 w 2242877"/>
              <a:gd name="connsiteY29" fmla="*/ 1198798 h 1466084"/>
              <a:gd name="connsiteX30" fmla="*/ 2222696 w 2242877"/>
              <a:gd name="connsiteY30" fmla="*/ 1128459 h 1466084"/>
              <a:gd name="connsiteX31" fmla="*/ 2222696 w 2242877"/>
              <a:gd name="connsiteY31" fmla="*/ 706429 h 1466084"/>
              <a:gd name="connsiteX32" fmla="*/ 2180493 w 2242877"/>
              <a:gd name="connsiteY32" fmla="*/ 565752 h 1466084"/>
              <a:gd name="connsiteX33" fmla="*/ 2082019 w 2242877"/>
              <a:gd name="connsiteY33" fmla="*/ 495413 h 1466084"/>
              <a:gd name="connsiteX34" fmla="*/ 2039816 w 2242877"/>
              <a:gd name="connsiteY34" fmla="*/ 467278 h 1466084"/>
              <a:gd name="connsiteX35" fmla="*/ 1983545 w 2242877"/>
              <a:gd name="connsiteY35" fmla="*/ 411007 h 1466084"/>
              <a:gd name="connsiteX36" fmla="*/ 1955410 w 2242877"/>
              <a:gd name="connsiteY36" fmla="*/ 368804 h 1466084"/>
              <a:gd name="connsiteX37" fmla="*/ 1871004 w 2242877"/>
              <a:gd name="connsiteY37" fmla="*/ 340669 h 1466084"/>
              <a:gd name="connsiteX38" fmla="*/ 1828800 w 2242877"/>
              <a:gd name="connsiteY38" fmla="*/ 312533 h 146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42877" h="1466084">
                <a:moveTo>
                  <a:pt x="1871004" y="340669"/>
                </a:moveTo>
                <a:cubicBezTo>
                  <a:pt x="1538068" y="228127"/>
                  <a:pt x="1211908" y="93088"/>
                  <a:pt x="872197" y="3044"/>
                </a:cubicBezTo>
                <a:cubicBezTo>
                  <a:pt x="817054" y="-11572"/>
                  <a:pt x="703385" y="31179"/>
                  <a:pt x="703385" y="31179"/>
                </a:cubicBezTo>
                <a:cubicBezTo>
                  <a:pt x="566150" y="122671"/>
                  <a:pt x="779440" y="-20652"/>
                  <a:pt x="604911" y="101518"/>
                </a:cubicBezTo>
                <a:cubicBezTo>
                  <a:pt x="577209" y="120909"/>
                  <a:pt x="552584" y="147096"/>
                  <a:pt x="520505" y="157789"/>
                </a:cubicBezTo>
                <a:lnTo>
                  <a:pt x="478302" y="171856"/>
                </a:lnTo>
                <a:cubicBezTo>
                  <a:pt x="441986" y="196067"/>
                  <a:pt x="374076" y="239086"/>
                  <a:pt x="337625" y="270330"/>
                </a:cubicBezTo>
                <a:cubicBezTo>
                  <a:pt x="322520" y="283277"/>
                  <a:pt x="312293" y="301989"/>
                  <a:pt x="295422" y="312533"/>
                </a:cubicBezTo>
                <a:cubicBezTo>
                  <a:pt x="274008" y="325917"/>
                  <a:pt x="248530" y="331290"/>
                  <a:pt x="225084" y="340669"/>
                </a:cubicBezTo>
                <a:cubicBezTo>
                  <a:pt x="215705" y="350047"/>
                  <a:pt x="207559" y="360846"/>
                  <a:pt x="196948" y="368804"/>
                </a:cubicBezTo>
                <a:cubicBezTo>
                  <a:pt x="127238" y="421086"/>
                  <a:pt x="118067" y="410004"/>
                  <a:pt x="70339" y="467278"/>
                </a:cubicBezTo>
                <a:cubicBezTo>
                  <a:pt x="30583" y="514985"/>
                  <a:pt x="50529" y="499435"/>
                  <a:pt x="28136" y="551684"/>
                </a:cubicBezTo>
                <a:cubicBezTo>
                  <a:pt x="19875" y="570959"/>
                  <a:pt x="9379" y="589198"/>
                  <a:pt x="0" y="607955"/>
                </a:cubicBezTo>
                <a:cubicBezTo>
                  <a:pt x="4689" y="692361"/>
                  <a:pt x="6053" y="777018"/>
                  <a:pt x="14068" y="861173"/>
                </a:cubicBezTo>
                <a:cubicBezTo>
                  <a:pt x="15474" y="875935"/>
                  <a:pt x="20935" y="890413"/>
                  <a:pt x="28136" y="903376"/>
                </a:cubicBezTo>
                <a:cubicBezTo>
                  <a:pt x="70203" y="979097"/>
                  <a:pt x="75346" y="978722"/>
                  <a:pt x="126610" y="1029986"/>
                </a:cubicBezTo>
                <a:cubicBezTo>
                  <a:pt x="131299" y="1044054"/>
                  <a:pt x="131780" y="1060326"/>
                  <a:pt x="140677" y="1072189"/>
                </a:cubicBezTo>
                <a:cubicBezTo>
                  <a:pt x="194559" y="1144031"/>
                  <a:pt x="191609" y="1136058"/>
                  <a:pt x="253219" y="1156595"/>
                </a:cubicBezTo>
                <a:cubicBezTo>
                  <a:pt x="267287" y="1170663"/>
                  <a:pt x="279718" y="1186584"/>
                  <a:pt x="295422" y="1198798"/>
                </a:cubicBezTo>
                <a:cubicBezTo>
                  <a:pt x="382583" y="1266590"/>
                  <a:pt x="364393" y="1235810"/>
                  <a:pt x="436099" y="1297272"/>
                </a:cubicBezTo>
                <a:cubicBezTo>
                  <a:pt x="451204" y="1310219"/>
                  <a:pt x="462113" y="1327912"/>
                  <a:pt x="478302" y="1339475"/>
                </a:cubicBezTo>
                <a:cubicBezTo>
                  <a:pt x="576911" y="1409910"/>
                  <a:pt x="494119" y="1335757"/>
                  <a:pt x="576776" y="1381678"/>
                </a:cubicBezTo>
                <a:cubicBezTo>
                  <a:pt x="649311" y="1421976"/>
                  <a:pt x="639719" y="1437868"/>
                  <a:pt x="703385" y="1452016"/>
                </a:cubicBezTo>
                <a:cubicBezTo>
                  <a:pt x="731229" y="1458204"/>
                  <a:pt x="759656" y="1461395"/>
                  <a:pt x="787791" y="1466084"/>
                </a:cubicBezTo>
                <a:cubicBezTo>
                  <a:pt x="1125416" y="1461395"/>
                  <a:pt x="1463257" y="1464993"/>
                  <a:pt x="1800665" y="1452016"/>
                </a:cubicBezTo>
                <a:cubicBezTo>
                  <a:pt x="1820646" y="1451248"/>
                  <a:pt x="1932790" y="1404794"/>
                  <a:pt x="1955410" y="1395746"/>
                </a:cubicBezTo>
                <a:cubicBezTo>
                  <a:pt x="2026696" y="1324457"/>
                  <a:pt x="1934441" y="1408327"/>
                  <a:pt x="2025748" y="1353543"/>
                </a:cubicBezTo>
                <a:cubicBezTo>
                  <a:pt x="2037121" y="1346719"/>
                  <a:pt x="2043273" y="1333365"/>
                  <a:pt x="2053884" y="1325407"/>
                </a:cubicBezTo>
                <a:cubicBezTo>
                  <a:pt x="2080936" y="1305118"/>
                  <a:pt x="2138290" y="1269136"/>
                  <a:pt x="2138290" y="1269136"/>
                </a:cubicBezTo>
                <a:cubicBezTo>
                  <a:pt x="2152358" y="1245690"/>
                  <a:pt x="2168265" y="1223254"/>
                  <a:pt x="2180493" y="1198798"/>
                </a:cubicBezTo>
                <a:cubicBezTo>
                  <a:pt x="2217017" y="1125749"/>
                  <a:pt x="2167739" y="1183416"/>
                  <a:pt x="2222696" y="1128459"/>
                </a:cubicBezTo>
                <a:cubicBezTo>
                  <a:pt x="2253351" y="944536"/>
                  <a:pt x="2245579" y="1026786"/>
                  <a:pt x="2222696" y="706429"/>
                </a:cubicBezTo>
                <a:cubicBezTo>
                  <a:pt x="2221288" y="686721"/>
                  <a:pt x="2184289" y="568283"/>
                  <a:pt x="2180493" y="565752"/>
                </a:cubicBezTo>
                <a:cubicBezTo>
                  <a:pt x="2081015" y="499431"/>
                  <a:pt x="2204189" y="582677"/>
                  <a:pt x="2082019" y="495413"/>
                </a:cubicBezTo>
                <a:cubicBezTo>
                  <a:pt x="2068261" y="485586"/>
                  <a:pt x="2052653" y="478281"/>
                  <a:pt x="2039816" y="467278"/>
                </a:cubicBezTo>
                <a:cubicBezTo>
                  <a:pt x="2019676" y="450015"/>
                  <a:pt x="1998259" y="433078"/>
                  <a:pt x="1983545" y="411007"/>
                </a:cubicBezTo>
                <a:cubicBezTo>
                  <a:pt x="1974167" y="396939"/>
                  <a:pt x="1969747" y="377765"/>
                  <a:pt x="1955410" y="368804"/>
                </a:cubicBezTo>
                <a:cubicBezTo>
                  <a:pt x="1930261" y="353086"/>
                  <a:pt x="1871004" y="340669"/>
                  <a:pt x="1871004" y="340669"/>
                </a:cubicBezTo>
                <a:lnTo>
                  <a:pt x="1828800" y="312533"/>
                </a:lnTo>
              </a:path>
            </a:pathLst>
          </a:custGeom>
          <a:solidFill>
            <a:srgbClr val="FFC000">
              <a:alpha val="44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2776090" y="3078547"/>
            <a:ext cx="2242877" cy="1466084"/>
          </a:xfrm>
          <a:custGeom>
            <a:avLst/>
            <a:gdLst>
              <a:gd name="connsiteX0" fmla="*/ 1871004 w 2242877"/>
              <a:gd name="connsiteY0" fmla="*/ 340669 h 1466084"/>
              <a:gd name="connsiteX1" fmla="*/ 872197 w 2242877"/>
              <a:gd name="connsiteY1" fmla="*/ 3044 h 1466084"/>
              <a:gd name="connsiteX2" fmla="*/ 703385 w 2242877"/>
              <a:gd name="connsiteY2" fmla="*/ 31179 h 1466084"/>
              <a:gd name="connsiteX3" fmla="*/ 604911 w 2242877"/>
              <a:gd name="connsiteY3" fmla="*/ 101518 h 1466084"/>
              <a:gd name="connsiteX4" fmla="*/ 520505 w 2242877"/>
              <a:gd name="connsiteY4" fmla="*/ 157789 h 1466084"/>
              <a:gd name="connsiteX5" fmla="*/ 478302 w 2242877"/>
              <a:gd name="connsiteY5" fmla="*/ 171856 h 1466084"/>
              <a:gd name="connsiteX6" fmla="*/ 337625 w 2242877"/>
              <a:gd name="connsiteY6" fmla="*/ 270330 h 1466084"/>
              <a:gd name="connsiteX7" fmla="*/ 295422 w 2242877"/>
              <a:gd name="connsiteY7" fmla="*/ 312533 h 1466084"/>
              <a:gd name="connsiteX8" fmla="*/ 225084 w 2242877"/>
              <a:gd name="connsiteY8" fmla="*/ 340669 h 1466084"/>
              <a:gd name="connsiteX9" fmla="*/ 196948 w 2242877"/>
              <a:gd name="connsiteY9" fmla="*/ 368804 h 1466084"/>
              <a:gd name="connsiteX10" fmla="*/ 70339 w 2242877"/>
              <a:gd name="connsiteY10" fmla="*/ 467278 h 1466084"/>
              <a:gd name="connsiteX11" fmla="*/ 28136 w 2242877"/>
              <a:gd name="connsiteY11" fmla="*/ 551684 h 1466084"/>
              <a:gd name="connsiteX12" fmla="*/ 0 w 2242877"/>
              <a:gd name="connsiteY12" fmla="*/ 607955 h 1466084"/>
              <a:gd name="connsiteX13" fmla="*/ 14068 w 2242877"/>
              <a:gd name="connsiteY13" fmla="*/ 861173 h 1466084"/>
              <a:gd name="connsiteX14" fmla="*/ 28136 w 2242877"/>
              <a:gd name="connsiteY14" fmla="*/ 903376 h 1466084"/>
              <a:gd name="connsiteX15" fmla="*/ 126610 w 2242877"/>
              <a:gd name="connsiteY15" fmla="*/ 1029986 h 1466084"/>
              <a:gd name="connsiteX16" fmla="*/ 140677 w 2242877"/>
              <a:gd name="connsiteY16" fmla="*/ 1072189 h 1466084"/>
              <a:gd name="connsiteX17" fmla="*/ 253219 w 2242877"/>
              <a:gd name="connsiteY17" fmla="*/ 1156595 h 1466084"/>
              <a:gd name="connsiteX18" fmla="*/ 295422 w 2242877"/>
              <a:gd name="connsiteY18" fmla="*/ 1198798 h 1466084"/>
              <a:gd name="connsiteX19" fmla="*/ 436099 w 2242877"/>
              <a:gd name="connsiteY19" fmla="*/ 1297272 h 1466084"/>
              <a:gd name="connsiteX20" fmla="*/ 478302 w 2242877"/>
              <a:gd name="connsiteY20" fmla="*/ 1339475 h 1466084"/>
              <a:gd name="connsiteX21" fmla="*/ 576776 w 2242877"/>
              <a:gd name="connsiteY21" fmla="*/ 1381678 h 1466084"/>
              <a:gd name="connsiteX22" fmla="*/ 703385 w 2242877"/>
              <a:gd name="connsiteY22" fmla="*/ 1452016 h 1466084"/>
              <a:gd name="connsiteX23" fmla="*/ 787791 w 2242877"/>
              <a:gd name="connsiteY23" fmla="*/ 1466084 h 1466084"/>
              <a:gd name="connsiteX24" fmla="*/ 1800665 w 2242877"/>
              <a:gd name="connsiteY24" fmla="*/ 1452016 h 1466084"/>
              <a:gd name="connsiteX25" fmla="*/ 1955410 w 2242877"/>
              <a:gd name="connsiteY25" fmla="*/ 1395746 h 1466084"/>
              <a:gd name="connsiteX26" fmla="*/ 2025748 w 2242877"/>
              <a:gd name="connsiteY26" fmla="*/ 1353543 h 1466084"/>
              <a:gd name="connsiteX27" fmla="*/ 2053884 w 2242877"/>
              <a:gd name="connsiteY27" fmla="*/ 1325407 h 1466084"/>
              <a:gd name="connsiteX28" fmla="*/ 2138290 w 2242877"/>
              <a:gd name="connsiteY28" fmla="*/ 1269136 h 1466084"/>
              <a:gd name="connsiteX29" fmla="*/ 2180493 w 2242877"/>
              <a:gd name="connsiteY29" fmla="*/ 1198798 h 1466084"/>
              <a:gd name="connsiteX30" fmla="*/ 2222696 w 2242877"/>
              <a:gd name="connsiteY30" fmla="*/ 1128459 h 1466084"/>
              <a:gd name="connsiteX31" fmla="*/ 2222696 w 2242877"/>
              <a:gd name="connsiteY31" fmla="*/ 706429 h 1466084"/>
              <a:gd name="connsiteX32" fmla="*/ 2180493 w 2242877"/>
              <a:gd name="connsiteY32" fmla="*/ 565752 h 1466084"/>
              <a:gd name="connsiteX33" fmla="*/ 2082019 w 2242877"/>
              <a:gd name="connsiteY33" fmla="*/ 495413 h 1466084"/>
              <a:gd name="connsiteX34" fmla="*/ 2039816 w 2242877"/>
              <a:gd name="connsiteY34" fmla="*/ 467278 h 1466084"/>
              <a:gd name="connsiteX35" fmla="*/ 1983545 w 2242877"/>
              <a:gd name="connsiteY35" fmla="*/ 411007 h 1466084"/>
              <a:gd name="connsiteX36" fmla="*/ 1955410 w 2242877"/>
              <a:gd name="connsiteY36" fmla="*/ 368804 h 1466084"/>
              <a:gd name="connsiteX37" fmla="*/ 1871004 w 2242877"/>
              <a:gd name="connsiteY37" fmla="*/ 340669 h 1466084"/>
              <a:gd name="connsiteX38" fmla="*/ 1828800 w 2242877"/>
              <a:gd name="connsiteY38" fmla="*/ 312533 h 146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42877" h="1466084">
                <a:moveTo>
                  <a:pt x="1871004" y="340669"/>
                </a:moveTo>
                <a:cubicBezTo>
                  <a:pt x="1538068" y="228127"/>
                  <a:pt x="1211908" y="93088"/>
                  <a:pt x="872197" y="3044"/>
                </a:cubicBezTo>
                <a:cubicBezTo>
                  <a:pt x="817054" y="-11572"/>
                  <a:pt x="703385" y="31179"/>
                  <a:pt x="703385" y="31179"/>
                </a:cubicBezTo>
                <a:cubicBezTo>
                  <a:pt x="566150" y="122671"/>
                  <a:pt x="779440" y="-20652"/>
                  <a:pt x="604911" y="101518"/>
                </a:cubicBezTo>
                <a:cubicBezTo>
                  <a:pt x="577209" y="120909"/>
                  <a:pt x="552584" y="147096"/>
                  <a:pt x="520505" y="157789"/>
                </a:cubicBezTo>
                <a:lnTo>
                  <a:pt x="478302" y="171856"/>
                </a:lnTo>
                <a:cubicBezTo>
                  <a:pt x="441986" y="196067"/>
                  <a:pt x="374076" y="239086"/>
                  <a:pt x="337625" y="270330"/>
                </a:cubicBezTo>
                <a:cubicBezTo>
                  <a:pt x="322520" y="283277"/>
                  <a:pt x="312293" y="301989"/>
                  <a:pt x="295422" y="312533"/>
                </a:cubicBezTo>
                <a:cubicBezTo>
                  <a:pt x="274008" y="325917"/>
                  <a:pt x="248530" y="331290"/>
                  <a:pt x="225084" y="340669"/>
                </a:cubicBezTo>
                <a:cubicBezTo>
                  <a:pt x="215705" y="350047"/>
                  <a:pt x="207559" y="360846"/>
                  <a:pt x="196948" y="368804"/>
                </a:cubicBezTo>
                <a:cubicBezTo>
                  <a:pt x="127238" y="421086"/>
                  <a:pt x="118067" y="410004"/>
                  <a:pt x="70339" y="467278"/>
                </a:cubicBezTo>
                <a:cubicBezTo>
                  <a:pt x="30583" y="514985"/>
                  <a:pt x="50529" y="499435"/>
                  <a:pt x="28136" y="551684"/>
                </a:cubicBezTo>
                <a:cubicBezTo>
                  <a:pt x="19875" y="570959"/>
                  <a:pt x="9379" y="589198"/>
                  <a:pt x="0" y="607955"/>
                </a:cubicBezTo>
                <a:cubicBezTo>
                  <a:pt x="4689" y="692361"/>
                  <a:pt x="6053" y="777018"/>
                  <a:pt x="14068" y="861173"/>
                </a:cubicBezTo>
                <a:cubicBezTo>
                  <a:pt x="15474" y="875935"/>
                  <a:pt x="20935" y="890413"/>
                  <a:pt x="28136" y="903376"/>
                </a:cubicBezTo>
                <a:cubicBezTo>
                  <a:pt x="70203" y="979097"/>
                  <a:pt x="75346" y="978722"/>
                  <a:pt x="126610" y="1029986"/>
                </a:cubicBezTo>
                <a:cubicBezTo>
                  <a:pt x="131299" y="1044054"/>
                  <a:pt x="131780" y="1060326"/>
                  <a:pt x="140677" y="1072189"/>
                </a:cubicBezTo>
                <a:cubicBezTo>
                  <a:pt x="194559" y="1144031"/>
                  <a:pt x="191609" y="1136058"/>
                  <a:pt x="253219" y="1156595"/>
                </a:cubicBezTo>
                <a:cubicBezTo>
                  <a:pt x="267287" y="1170663"/>
                  <a:pt x="279718" y="1186584"/>
                  <a:pt x="295422" y="1198798"/>
                </a:cubicBezTo>
                <a:cubicBezTo>
                  <a:pt x="382583" y="1266590"/>
                  <a:pt x="364393" y="1235810"/>
                  <a:pt x="436099" y="1297272"/>
                </a:cubicBezTo>
                <a:cubicBezTo>
                  <a:pt x="451204" y="1310219"/>
                  <a:pt x="462113" y="1327912"/>
                  <a:pt x="478302" y="1339475"/>
                </a:cubicBezTo>
                <a:cubicBezTo>
                  <a:pt x="576911" y="1409910"/>
                  <a:pt x="494119" y="1335757"/>
                  <a:pt x="576776" y="1381678"/>
                </a:cubicBezTo>
                <a:cubicBezTo>
                  <a:pt x="649311" y="1421976"/>
                  <a:pt x="639719" y="1437868"/>
                  <a:pt x="703385" y="1452016"/>
                </a:cubicBezTo>
                <a:cubicBezTo>
                  <a:pt x="731229" y="1458204"/>
                  <a:pt x="759656" y="1461395"/>
                  <a:pt x="787791" y="1466084"/>
                </a:cubicBezTo>
                <a:cubicBezTo>
                  <a:pt x="1125416" y="1461395"/>
                  <a:pt x="1463257" y="1464993"/>
                  <a:pt x="1800665" y="1452016"/>
                </a:cubicBezTo>
                <a:cubicBezTo>
                  <a:pt x="1820646" y="1451248"/>
                  <a:pt x="1932790" y="1404794"/>
                  <a:pt x="1955410" y="1395746"/>
                </a:cubicBezTo>
                <a:cubicBezTo>
                  <a:pt x="2026696" y="1324457"/>
                  <a:pt x="1934441" y="1408327"/>
                  <a:pt x="2025748" y="1353543"/>
                </a:cubicBezTo>
                <a:cubicBezTo>
                  <a:pt x="2037121" y="1346719"/>
                  <a:pt x="2043273" y="1333365"/>
                  <a:pt x="2053884" y="1325407"/>
                </a:cubicBezTo>
                <a:cubicBezTo>
                  <a:pt x="2080936" y="1305118"/>
                  <a:pt x="2138290" y="1269136"/>
                  <a:pt x="2138290" y="1269136"/>
                </a:cubicBezTo>
                <a:cubicBezTo>
                  <a:pt x="2152358" y="1245690"/>
                  <a:pt x="2168265" y="1223254"/>
                  <a:pt x="2180493" y="1198798"/>
                </a:cubicBezTo>
                <a:cubicBezTo>
                  <a:pt x="2217017" y="1125749"/>
                  <a:pt x="2167739" y="1183416"/>
                  <a:pt x="2222696" y="1128459"/>
                </a:cubicBezTo>
                <a:cubicBezTo>
                  <a:pt x="2253351" y="944536"/>
                  <a:pt x="2245579" y="1026786"/>
                  <a:pt x="2222696" y="706429"/>
                </a:cubicBezTo>
                <a:cubicBezTo>
                  <a:pt x="2221288" y="686721"/>
                  <a:pt x="2184289" y="568283"/>
                  <a:pt x="2180493" y="565752"/>
                </a:cubicBezTo>
                <a:cubicBezTo>
                  <a:pt x="2081015" y="499431"/>
                  <a:pt x="2204189" y="582677"/>
                  <a:pt x="2082019" y="495413"/>
                </a:cubicBezTo>
                <a:cubicBezTo>
                  <a:pt x="2068261" y="485586"/>
                  <a:pt x="2052653" y="478281"/>
                  <a:pt x="2039816" y="467278"/>
                </a:cubicBezTo>
                <a:cubicBezTo>
                  <a:pt x="2019676" y="450015"/>
                  <a:pt x="1998259" y="433078"/>
                  <a:pt x="1983545" y="411007"/>
                </a:cubicBezTo>
                <a:cubicBezTo>
                  <a:pt x="1974167" y="396939"/>
                  <a:pt x="1969747" y="377765"/>
                  <a:pt x="1955410" y="368804"/>
                </a:cubicBezTo>
                <a:cubicBezTo>
                  <a:pt x="1930261" y="353086"/>
                  <a:pt x="1871004" y="340669"/>
                  <a:pt x="1871004" y="340669"/>
                </a:cubicBezTo>
                <a:lnTo>
                  <a:pt x="1828800" y="312533"/>
                </a:lnTo>
              </a:path>
            </a:pathLst>
          </a:custGeom>
          <a:solidFill>
            <a:srgbClr val="FFC000">
              <a:alpha val="44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211200" y="202070"/>
            <a:ext cx="2381011" cy="1684058"/>
          </a:xfrm>
          <a:custGeom>
            <a:avLst/>
            <a:gdLst>
              <a:gd name="connsiteX0" fmla="*/ 1871004 w 2242877"/>
              <a:gd name="connsiteY0" fmla="*/ 340669 h 1466084"/>
              <a:gd name="connsiteX1" fmla="*/ 872197 w 2242877"/>
              <a:gd name="connsiteY1" fmla="*/ 3044 h 1466084"/>
              <a:gd name="connsiteX2" fmla="*/ 703385 w 2242877"/>
              <a:gd name="connsiteY2" fmla="*/ 31179 h 1466084"/>
              <a:gd name="connsiteX3" fmla="*/ 604911 w 2242877"/>
              <a:gd name="connsiteY3" fmla="*/ 101518 h 1466084"/>
              <a:gd name="connsiteX4" fmla="*/ 520505 w 2242877"/>
              <a:gd name="connsiteY4" fmla="*/ 157789 h 1466084"/>
              <a:gd name="connsiteX5" fmla="*/ 478302 w 2242877"/>
              <a:gd name="connsiteY5" fmla="*/ 171856 h 1466084"/>
              <a:gd name="connsiteX6" fmla="*/ 337625 w 2242877"/>
              <a:gd name="connsiteY6" fmla="*/ 270330 h 1466084"/>
              <a:gd name="connsiteX7" fmla="*/ 295422 w 2242877"/>
              <a:gd name="connsiteY7" fmla="*/ 312533 h 1466084"/>
              <a:gd name="connsiteX8" fmla="*/ 225084 w 2242877"/>
              <a:gd name="connsiteY8" fmla="*/ 340669 h 1466084"/>
              <a:gd name="connsiteX9" fmla="*/ 196948 w 2242877"/>
              <a:gd name="connsiteY9" fmla="*/ 368804 h 1466084"/>
              <a:gd name="connsiteX10" fmla="*/ 70339 w 2242877"/>
              <a:gd name="connsiteY10" fmla="*/ 467278 h 1466084"/>
              <a:gd name="connsiteX11" fmla="*/ 28136 w 2242877"/>
              <a:gd name="connsiteY11" fmla="*/ 551684 h 1466084"/>
              <a:gd name="connsiteX12" fmla="*/ 0 w 2242877"/>
              <a:gd name="connsiteY12" fmla="*/ 607955 h 1466084"/>
              <a:gd name="connsiteX13" fmla="*/ 14068 w 2242877"/>
              <a:gd name="connsiteY13" fmla="*/ 861173 h 1466084"/>
              <a:gd name="connsiteX14" fmla="*/ 28136 w 2242877"/>
              <a:gd name="connsiteY14" fmla="*/ 903376 h 1466084"/>
              <a:gd name="connsiteX15" fmla="*/ 126610 w 2242877"/>
              <a:gd name="connsiteY15" fmla="*/ 1029986 h 1466084"/>
              <a:gd name="connsiteX16" fmla="*/ 140677 w 2242877"/>
              <a:gd name="connsiteY16" fmla="*/ 1072189 h 1466084"/>
              <a:gd name="connsiteX17" fmla="*/ 253219 w 2242877"/>
              <a:gd name="connsiteY17" fmla="*/ 1156595 h 1466084"/>
              <a:gd name="connsiteX18" fmla="*/ 295422 w 2242877"/>
              <a:gd name="connsiteY18" fmla="*/ 1198798 h 1466084"/>
              <a:gd name="connsiteX19" fmla="*/ 436099 w 2242877"/>
              <a:gd name="connsiteY19" fmla="*/ 1297272 h 1466084"/>
              <a:gd name="connsiteX20" fmla="*/ 478302 w 2242877"/>
              <a:gd name="connsiteY20" fmla="*/ 1339475 h 1466084"/>
              <a:gd name="connsiteX21" fmla="*/ 576776 w 2242877"/>
              <a:gd name="connsiteY21" fmla="*/ 1381678 h 1466084"/>
              <a:gd name="connsiteX22" fmla="*/ 703385 w 2242877"/>
              <a:gd name="connsiteY22" fmla="*/ 1452016 h 1466084"/>
              <a:gd name="connsiteX23" fmla="*/ 787791 w 2242877"/>
              <a:gd name="connsiteY23" fmla="*/ 1466084 h 1466084"/>
              <a:gd name="connsiteX24" fmla="*/ 1800665 w 2242877"/>
              <a:gd name="connsiteY24" fmla="*/ 1452016 h 1466084"/>
              <a:gd name="connsiteX25" fmla="*/ 1955410 w 2242877"/>
              <a:gd name="connsiteY25" fmla="*/ 1395746 h 1466084"/>
              <a:gd name="connsiteX26" fmla="*/ 2025748 w 2242877"/>
              <a:gd name="connsiteY26" fmla="*/ 1353543 h 1466084"/>
              <a:gd name="connsiteX27" fmla="*/ 2053884 w 2242877"/>
              <a:gd name="connsiteY27" fmla="*/ 1325407 h 1466084"/>
              <a:gd name="connsiteX28" fmla="*/ 2138290 w 2242877"/>
              <a:gd name="connsiteY28" fmla="*/ 1269136 h 1466084"/>
              <a:gd name="connsiteX29" fmla="*/ 2180493 w 2242877"/>
              <a:gd name="connsiteY29" fmla="*/ 1198798 h 1466084"/>
              <a:gd name="connsiteX30" fmla="*/ 2222696 w 2242877"/>
              <a:gd name="connsiteY30" fmla="*/ 1128459 h 1466084"/>
              <a:gd name="connsiteX31" fmla="*/ 2222696 w 2242877"/>
              <a:gd name="connsiteY31" fmla="*/ 706429 h 1466084"/>
              <a:gd name="connsiteX32" fmla="*/ 2180493 w 2242877"/>
              <a:gd name="connsiteY32" fmla="*/ 565752 h 1466084"/>
              <a:gd name="connsiteX33" fmla="*/ 2082019 w 2242877"/>
              <a:gd name="connsiteY33" fmla="*/ 495413 h 1466084"/>
              <a:gd name="connsiteX34" fmla="*/ 2039816 w 2242877"/>
              <a:gd name="connsiteY34" fmla="*/ 467278 h 1466084"/>
              <a:gd name="connsiteX35" fmla="*/ 1983545 w 2242877"/>
              <a:gd name="connsiteY35" fmla="*/ 411007 h 1466084"/>
              <a:gd name="connsiteX36" fmla="*/ 1955410 w 2242877"/>
              <a:gd name="connsiteY36" fmla="*/ 368804 h 1466084"/>
              <a:gd name="connsiteX37" fmla="*/ 1871004 w 2242877"/>
              <a:gd name="connsiteY37" fmla="*/ 340669 h 1466084"/>
              <a:gd name="connsiteX38" fmla="*/ 1828800 w 2242877"/>
              <a:gd name="connsiteY38" fmla="*/ 312533 h 146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42877" h="1466084">
                <a:moveTo>
                  <a:pt x="1871004" y="340669"/>
                </a:moveTo>
                <a:cubicBezTo>
                  <a:pt x="1538068" y="228127"/>
                  <a:pt x="1211908" y="93088"/>
                  <a:pt x="872197" y="3044"/>
                </a:cubicBezTo>
                <a:cubicBezTo>
                  <a:pt x="817054" y="-11572"/>
                  <a:pt x="703385" y="31179"/>
                  <a:pt x="703385" y="31179"/>
                </a:cubicBezTo>
                <a:cubicBezTo>
                  <a:pt x="566150" y="122671"/>
                  <a:pt x="779440" y="-20652"/>
                  <a:pt x="604911" y="101518"/>
                </a:cubicBezTo>
                <a:cubicBezTo>
                  <a:pt x="577209" y="120909"/>
                  <a:pt x="552584" y="147096"/>
                  <a:pt x="520505" y="157789"/>
                </a:cubicBezTo>
                <a:lnTo>
                  <a:pt x="478302" y="171856"/>
                </a:lnTo>
                <a:cubicBezTo>
                  <a:pt x="441986" y="196067"/>
                  <a:pt x="374076" y="239086"/>
                  <a:pt x="337625" y="270330"/>
                </a:cubicBezTo>
                <a:cubicBezTo>
                  <a:pt x="322520" y="283277"/>
                  <a:pt x="312293" y="301989"/>
                  <a:pt x="295422" y="312533"/>
                </a:cubicBezTo>
                <a:cubicBezTo>
                  <a:pt x="274008" y="325917"/>
                  <a:pt x="248530" y="331290"/>
                  <a:pt x="225084" y="340669"/>
                </a:cubicBezTo>
                <a:cubicBezTo>
                  <a:pt x="215705" y="350047"/>
                  <a:pt x="207559" y="360846"/>
                  <a:pt x="196948" y="368804"/>
                </a:cubicBezTo>
                <a:cubicBezTo>
                  <a:pt x="127238" y="421086"/>
                  <a:pt x="118067" y="410004"/>
                  <a:pt x="70339" y="467278"/>
                </a:cubicBezTo>
                <a:cubicBezTo>
                  <a:pt x="30583" y="514985"/>
                  <a:pt x="50529" y="499435"/>
                  <a:pt x="28136" y="551684"/>
                </a:cubicBezTo>
                <a:cubicBezTo>
                  <a:pt x="19875" y="570959"/>
                  <a:pt x="9379" y="589198"/>
                  <a:pt x="0" y="607955"/>
                </a:cubicBezTo>
                <a:cubicBezTo>
                  <a:pt x="4689" y="692361"/>
                  <a:pt x="6053" y="777018"/>
                  <a:pt x="14068" y="861173"/>
                </a:cubicBezTo>
                <a:cubicBezTo>
                  <a:pt x="15474" y="875935"/>
                  <a:pt x="20935" y="890413"/>
                  <a:pt x="28136" y="903376"/>
                </a:cubicBezTo>
                <a:cubicBezTo>
                  <a:pt x="70203" y="979097"/>
                  <a:pt x="75346" y="978722"/>
                  <a:pt x="126610" y="1029986"/>
                </a:cubicBezTo>
                <a:cubicBezTo>
                  <a:pt x="131299" y="1044054"/>
                  <a:pt x="131780" y="1060326"/>
                  <a:pt x="140677" y="1072189"/>
                </a:cubicBezTo>
                <a:cubicBezTo>
                  <a:pt x="194559" y="1144031"/>
                  <a:pt x="191609" y="1136058"/>
                  <a:pt x="253219" y="1156595"/>
                </a:cubicBezTo>
                <a:cubicBezTo>
                  <a:pt x="267287" y="1170663"/>
                  <a:pt x="279718" y="1186584"/>
                  <a:pt x="295422" y="1198798"/>
                </a:cubicBezTo>
                <a:cubicBezTo>
                  <a:pt x="382583" y="1266590"/>
                  <a:pt x="364393" y="1235810"/>
                  <a:pt x="436099" y="1297272"/>
                </a:cubicBezTo>
                <a:cubicBezTo>
                  <a:pt x="451204" y="1310219"/>
                  <a:pt x="462113" y="1327912"/>
                  <a:pt x="478302" y="1339475"/>
                </a:cubicBezTo>
                <a:cubicBezTo>
                  <a:pt x="576911" y="1409910"/>
                  <a:pt x="494119" y="1335757"/>
                  <a:pt x="576776" y="1381678"/>
                </a:cubicBezTo>
                <a:cubicBezTo>
                  <a:pt x="649311" y="1421976"/>
                  <a:pt x="639719" y="1437868"/>
                  <a:pt x="703385" y="1452016"/>
                </a:cubicBezTo>
                <a:cubicBezTo>
                  <a:pt x="731229" y="1458204"/>
                  <a:pt x="759656" y="1461395"/>
                  <a:pt x="787791" y="1466084"/>
                </a:cubicBezTo>
                <a:cubicBezTo>
                  <a:pt x="1125416" y="1461395"/>
                  <a:pt x="1463257" y="1464993"/>
                  <a:pt x="1800665" y="1452016"/>
                </a:cubicBezTo>
                <a:cubicBezTo>
                  <a:pt x="1820646" y="1451248"/>
                  <a:pt x="1932790" y="1404794"/>
                  <a:pt x="1955410" y="1395746"/>
                </a:cubicBezTo>
                <a:cubicBezTo>
                  <a:pt x="2026696" y="1324457"/>
                  <a:pt x="1934441" y="1408327"/>
                  <a:pt x="2025748" y="1353543"/>
                </a:cubicBezTo>
                <a:cubicBezTo>
                  <a:pt x="2037121" y="1346719"/>
                  <a:pt x="2043273" y="1333365"/>
                  <a:pt x="2053884" y="1325407"/>
                </a:cubicBezTo>
                <a:cubicBezTo>
                  <a:pt x="2080936" y="1305118"/>
                  <a:pt x="2138290" y="1269136"/>
                  <a:pt x="2138290" y="1269136"/>
                </a:cubicBezTo>
                <a:cubicBezTo>
                  <a:pt x="2152358" y="1245690"/>
                  <a:pt x="2168265" y="1223254"/>
                  <a:pt x="2180493" y="1198798"/>
                </a:cubicBezTo>
                <a:cubicBezTo>
                  <a:pt x="2217017" y="1125749"/>
                  <a:pt x="2167739" y="1183416"/>
                  <a:pt x="2222696" y="1128459"/>
                </a:cubicBezTo>
                <a:cubicBezTo>
                  <a:pt x="2253351" y="944536"/>
                  <a:pt x="2245579" y="1026786"/>
                  <a:pt x="2222696" y="706429"/>
                </a:cubicBezTo>
                <a:cubicBezTo>
                  <a:pt x="2221288" y="686721"/>
                  <a:pt x="2184289" y="568283"/>
                  <a:pt x="2180493" y="565752"/>
                </a:cubicBezTo>
                <a:cubicBezTo>
                  <a:pt x="2081015" y="499431"/>
                  <a:pt x="2204189" y="582677"/>
                  <a:pt x="2082019" y="495413"/>
                </a:cubicBezTo>
                <a:cubicBezTo>
                  <a:pt x="2068261" y="485586"/>
                  <a:pt x="2052653" y="478281"/>
                  <a:pt x="2039816" y="467278"/>
                </a:cubicBezTo>
                <a:cubicBezTo>
                  <a:pt x="2019676" y="450015"/>
                  <a:pt x="1998259" y="433078"/>
                  <a:pt x="1983545" y="411007"/>
                </a:cubicBezTo>
                <a:cubicBezTo>
                  <a:pt x="1974167" y="396939"/>
                  <a:pt x="1969747" y="377765"/>
                  <a:pt x="1955410" y="368804"/>
                </a:cubicBezTo>
                <a:cubicBezTo>
                  <a:pt x="1930261" y="353086"/>
                  <a:pt x="1871004" y="340669"/>
                  <a:pt x="1871004" y="340669"/>
                </a:cubicBezTo>
                <a:lnTo>
                  <a:pt x="1828800" y="312533"/>
                </a:lnTo>
              </a:path>
            </a:pathLst>
          </a:custGeom>
          <a:solidFill>
            <a:srgbClr val="FFC000">
              <a:alpha val="44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56687" y="1400293"/>
            <a:ext cx="2968699" cy="1684058"/>
          </a:xfrm>
          <a:custGeom>
            <a:avLst/>
            <a:gdLst>
              <a:gd name="connsiteX0" fmla="*/ 1871004 w 2242877"/>
              <a:gd name="connsiteY0" fmla="*/ 340669 h 1466084"/>
              <a:gd name="connsiteX1" fmla="*/ 872197 w 2242877"/>
              <a:gd name="connsiteY1" fmla="*/ 3044 h 1466084"/>
              <a:gd name="connsiteX2" fmla="*/ 703385 w 2242877"/>
              <a:gd name="connsiteY2" fmla="*/ 31179 h 1466084"/>
              <a:gd name="connsiteX3" fmla="*/ 604911 w 2242877"/>
              <a:gd name="connsiteY3" fmla="*/ 101518 h 1466084"/>
              <a:gd name="connsiteX4" fmla="*/ 520505 w 2242877"/>
              <a:gd name="connsiteY4" fmla="*/ 157789 h 1466084"/>
              <a:gd name="connsiteX5" fmla="*/ 478302 w 2242877"/>
              <a:gd name="connsiteY5" fmla="*/ 171856 h 1466084"/>
              <a:gd name="connsiteX6" fmla="*/ 337625 w 2242877"/>
              <a:gd name="connsiteY6" fmla="*/ 270330 h 1466084"/>
              <a:gd name="connsiteX7" fmla="*/ 295422 w 2242877"/>
              <a:gd name="connsiteY7" fmla="*/ 312533 h 1466084"/>
              <a:gd name="connsiteX8" fmla="*/ 225084 w 2242877"/>
              <a:gd name="connsiteY8" fmla="*/ 340669 h 1466084"/>
              <a:gd name="connsiteX9" fmla="*/ 196948 w 2242877"/>
              <a:gd name="connsiteY9" fmla="*/ 368804 h 1466084"/>
              <a:gd name="connsiteX10" fmla="*/ 70339 w 2242877"/>
              <a:gd name="connsiteY10" fmla="*/ 467278 h 1466084"/>
              <a:gd name="connsiteX11" fmla="*/ 28136 w 2242877"/>
              <a:gd name="connsiteY11" fmla="*/ 551684 h 1466084"/>
              <a:gd name="connsiteX12" fmla="*/ 0 w 2242877"/>
              <a:gd name="connsiteY12" fmla="*/ 607955 h 1466084"/>
              <a:gd name="connsiteX13" fmla="*/ 14068 w 2242877"/>
              <a:gd name="connsiteY13" fmla="*/ 861173 h 1466084"/>
              <a:gd name="connsiteX14" fmla="*/ 28136 w 2242877"/>
              <a:gd name="connsiteY14" fmla="*/ 903376 h 1466084"/>
              <a:gd name="connsiteX15" fmla="*/ 126610 w 2242877"/>
              <a:gd name="connsiteY15" fmla="*/ 1029986 h 1466084"/>
              <a:gd name="connsiteX16" fmla="*/ 140677 w 2242877"/>
              <a:gd name="connsiteY16" fmla="*/ 1072189 h 1466084"/>
              <a:gd name="connsiteX17" fmla="*/ 253219 w 2242877"/>
              <a:gd name="connsiteY17" fmla="*/ 1156595 h 1466084"/>
              <a:gd name="connsiteX18" fmla="*/ 295422 w 2242877"/>
              <a:gd name="connsiteY18" fmla="*/ 1198798 h 1466084"/>
              <a:gd name="connsiteX19" fmla="*/ 436099 w 2242877"/>
              <a:gd name="connsiteY19" fmla="*/ 1297272 h 1466084"/>
              <a:gd name="connsiteX20" fmla="*/ 478302 w 2242877"/>
              <a:gd name="connsiteY20" fmla="*/ 1339475 h 1466084"/>
              <a:gd name="connsiteX21" fmla="*/ 576776 w 2242877"/>
              <a:gd name="connsiteY21" fmla="*/ 1381678 h 1466084"/>
              <a:gd name="connsiteX22" fmla="*/ 703385 w 2242877"/>
              <a:gd name="connsiteY22" fmla="*/ 1452016 h 1466084"/>
              <a:gd name="connsiteX23" fmla="*/ 787791 w 2242877"/>
              <a:gd name="connsiteY23" fmla="*/ 1466084 h 1466084"/>
              <a:gd name="connsiteX24" fmla="*/ 1800665 w 2242877"/>
              <a:gd name="connsiteY24" fmla="*/ 1452016 h 1466084"/>
              <a:gd name="connsiteX25" fmla="*/ 1955410 w 2242877"/>
              <a:gd name="connsiteY25" fmla="*/ 1395746 h 1466084"/>
              <a:gd name="connsiteX26" fmla="*/ 2025748 w 2242877"/>
              <a:gd name="connsiteY26" fmla="*/ 1353543 h 1466084"/>
              <a:gd name="connsiteX27" fmla="*/ 2053884 w 2242877"/>
              <a:gd name="connsiteY27" fmla="*/ 1325407 h 1466084"/>
              <a:gd name="connsiteX28" fmla="*/ 2138290 w 2242877"/>
              <a:gd name="connsiteY28" fmla="*/ 1269136 h 1466084"/>
              <a:gd name="connsiteX29" fmla="*/ 2180493 w 2242877"/>
              <a:gd name="connsiteY29" fmla="*/ 1198798 h 1466084"/>
              <a:gd name="connsiteX30" fmla="*/ 2222696 w 2242877"/>
              <a:gd name="connsiteY30" fmla="*/ 1128459 h 1466084"/>
              <a:gd name="connsiteX31" fmla="*/ 2222696 w 2242877"/>
              <a:gd name="connsiteY31" fmla="*/ 706429 h 1466084"/>
              <a:gd name="connsiteX32" fmla="*/ 2180493 w 2242877"/>
              <a:gd name="connsiteY32" fmla="*/ 565752 h 1466084"/>
              <a:gd name="connsiteX33" fmla="*/ 2082019 w 2242877"/>
              <a:gd name="connsiteY33" fmla="*/ 495413 h 1466084"/>
              <a:gd name="connsiteX34" fmla="*/ 2039816 w 2242877"/>
              <a:gd name="connsiteY34" fmla="*/ 467278 h 1466084"/>
              <a:gd name="connsiteX35" fmla="*/ 1983545 w 2242877"/>
              <a:gd name="connsiteY35" fmla="*/ 411007 h 1466084"/>
              <a:gd name="connsiteX36" fmla="*/ 1955410 w 2242877"/>
              <a:gd name="connsiteY36" fmla="*/ 368804 h 1466084"/>
              <a:gd name="connsiteX37" fmla="*/ 1871004 w 2242877"/>
              <a:gd name="connsiteY37" fmla="*/ 340669 h 1466084"/>
              <a:gd name="connsiteX38" fmla="*/ 1828800 w 2242877"/>
              <a:gd name="connsiteY38" fmla="*/ 312533 h 146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42877" h="1466084">
                <a:moveTo>
                  <a:pt x="1871004" y="340669"/>
                </a:moveTo>
                <a:cubicBezTo>
                  <a:pt x="1538068" y="228127"/>
                  <a:pt x="1211908" y="93088"/>
                  <a:pt x="872197" y="3044"/>
                </a:cubicBezTo>
                <a:cubicBezTo>
                  <a:pt x="817054" y="-11572"/>
                  <a:pt x="703385" y="31179"/>
                  <a:pt x="703385" y="31179"/>
                </a:cubicBezTo>
                <a:cubicBezTo>
                  <a:pt x="566150" y="122671"/>
                  <a:pt x="779440" y="-20652"/>
                  <a:pt x="604911" y="101518"/>
                </a:cubicBezTo>
                <a:cubicBezTo>
                  <a:pt x="577209" y="120909"/>
                  <a:pt x="552584" y="147096"/>
                  <a:pt x="520505" y="157789"/>
                </a:cubicBezTo>
                <a:lnTo>
                  <a:pt x="478302" y="171856"/>
                </a:lnTo>
                <a:cubicBezTo>
                  <a:pt x="441986" y="196067"/>
                  <a:pt x="374076" y="239086"/>
                  <a:pt x="337625" y="270330"/>
                </a:cubicBezTo>
                <a:cubicBezTo>
                  <a:pt x="322520" y="283277"/>
                  <a:pt x="312293" y="301989"/>
                  <a:pt x="295422" y="312533"/>
                </a:cubicBezTo>
                <a:cubicBezTo>
                  <a:pt x="274008" y="325917"/>
                  <a:pt x="248530" y="331290"/>
                  <a:pt x="225084" y="340669"/>
                </a:cubicBezTo>
                <a:cubicBezTo>
                  <a:pt x="215705" y="350047"/>
                  <a:pt x="207559" y="360846"/>
                  <a:pt x="196948" y="368804"/>
                </a:cubicBezTo>
                <a:cubicBezTo>
                  <a:pt x="127238" y="421086"/>
                  <a:pt x="118067" y="410004"/>
                  <a:pt x="70339" y="467278"/>
                </a:cubicBezTo>
                <a:cubicBezTo>
                  <a:pt x="30583" y="514985"/>
                  <a:pt x="50529" y="499435"/>
                  <a:pt x="28136" y="551684"/>
                </a:cubicBezTo>
                <a:cubicBezTo>
                  <a:pt x="19875" y="570959"/>
                  <a:pt x="9379" y="589198"/>
                  <a:pt x="0" y="607955"/>
                </a:cubicBezTo>
                <a:cubicBezTo>
                  <a:pt x="4689" y="692361"/>
                  <a:pt x="6053" y="777018"/>
                  <a:pt x="14068" y="861173"/>
                </a:cubicBezTo>
                <a:cubicBezTo>
                  <a:pt x="15474" y="875935"/>
                  <a:pt x="20935" y="890413"/>
                  <a:pt x="28136" y="903376"/>
                </a:cubicBezTo>
                <a:cubicBezTo>
                  <a:pt x="70203" y="979097"/>
                  <a:pt x="75346" y="978722"/>
                  <a:pt x="126610" y="1029986"/>
                </a:cubicBezTo>
                <a:cubicBezTo>
                  <a:pt x="131299" y="1044054"/>
                  <a:pt x="131780" y="1060326"/>
                  <a:pt x="140677" y="1072189"/>
                </a:cubicBezTo>
                <a:cubicBezTo>
                  <a:pt x="194559" y="1144031"/>
                  <a:pt x="191609" y="1136058"/>
                  <a:pt x="253219" y="1156595"/>
                </a:cubicBezTo>
                <a:cubicBezTo>
                  <a:pt x="267287" y="1170663"/>
                  <a:pt x="279718" y="1186584"/>
                  <a:pt x="295422" y="1198798"/>
                </a:cubicBezTo>
                <a:cubicBezTo>
                  <a:pt x="382583" y="1266590"/>
                  <a:pt x="364393" y="1235810"/>
                  <a:pt x="436099" y="1297272"/>
                </a:cubicBezTo>
                <a:cubicBezTo>
                  <a:pt x="451204" y="1310219"/>
                  <a:pt x="462113" y="1327912"/>
                  <a:pt x="478302" y="1339475"/>
                </a:cubicBezTo>
                <a:cubicBezTo>
                  <a:pt x="576911" y="1409910"/>
                  <a:pt x="494119" y="1335757"/>
                  <a:pt x="576776" y="1381678"/>
                </a:cubicBezTo>
                <a:cubicBezTo>
                  <a:pt x="649311" y="1421976"/>
                  <a:pt x="639719" y="1437868"/>
                  <a:pt x="703385" y="1452016"/>
                </a:cubicBezTo>
                <a:cubicBezTo>
                  <a:pt x="731229" y="1458204"/>
                  <a:pt x="759656" y="1461395"/>
                  <a:pt x="787791" y="1466084"/>
                </a:cubicBezTo>
                <a:cubicBezTo>
                  <a:pt x="1125416" y="1461395"/>
                  <a:pt x="1463257" y="1464993"/>
                  <a:pt x="1800665" y="1452016"/>
                </a:cubicBezTo>
                <a:cubicBezTo>
                  <a:pt x="1820646" y="1451248"/>
                  <a:pt x="1932790" y="1404794"/>
                  <a:pt x="1955410" y="1395746"/>
                </a:cubicBezTo>
                <a:cubicBezTo>
                  <a:pt x="2026696" y="1324457"/>
                  <a:pt x="1934441" y="1408327"/>
                  <a:pt x="2025748" y="1353543"/>
                </a:cubicBezTo>
                <a:cubicBezTo>
                  <a:pt x="2037121" y="1346719"/>
                  <a:pt x="2043273" y="1333365"/>
                  <a:pt x="2053884" y="1325407"/>
                </a:cubicBezTo>
                <a:cubicBezTo>
                  <a:pt x="2080936" y="1305118"/>
                  <a:pt x="2138290" y="1269136"/>
                  <a:pt x="2138290" y="1269136"/>
                </a:cubicBezTo>
                <a:cubicBezTo>
                  <a:pt x="2152358" y="1245690"/>
                  <a:pt x="2168265" y="1223254"/>
                  <a:pt x="2180493" y="1198798"/>
                </a:cubicBezTo>
                <a:cubicBezTo>
                  <a:pt x="2217017" y="1125749"/>
                  <a:pt x="2167739" y="1183416"/>
                  <a:pt x="2222696" y="1128459"/>
                </a:cubicBezTo>
                <a:cubicBezTo>
                  <a:pt x="2253351" y="944536"/>
                  <a:pt x="2245579" y="1026786"/>
                  <a:pt x="2222696" y="706429"/>
                </a:cubicBezTo>
                <a:cubicBezTo>
                  <a:pt x="2221288" y="686721"/>
                  <a:pt x="2184289" y="568283"/>
                  <a:pt x="2180493" y="565752"/>
                </a:cubicBezTo>
                <a:cubicBezTo>
                  <a:pt x="2081015" y="499431"/>
                  <a:pt x="2204189" y="582677"/>
                  <a:pt x="2082019" y="495413"/>
                </a:cubicBezTo>
                <a:cubicBezTo>
                  <a:pt x="2068261" y="485586"/>
                  <a:pt x="2052653" y="478281"/>
                  <a:pt x="2039816" y="467278"/>
                </a:cubicBezTo>
                <a:cubicBezTo>
                  <a:pt x="2019676" y="450015"/>
                  <a:pt x="1998259" y="433078"/>
                  <a:pt x="1983545" y="411007"/>
                </a:cubicBezTo>
                <a:cubicBezTo>
                  <a:pt x="1974167" y="396939"/>
                  <a:pt x="1969747" y="377765"/>
                  <a:pt x="1955410" y="368804"/>
                </a:cubicBezTo>
                <a:cubicBezTo>
                  <a:pt x="1930261" y="353086"/>
                  <a:pt x="1871004" y="340669"/>
                  <a:pt x="1871004" y="340669"/>
                </a:cubicBezTo>
                <a:lnTo>
                  <a:pt x="1828800" y="312533"/>
                </a:lnTo>
              </a:path>
            </a:pathLst>
          </a:custGeom>
          <a:solidFill>
            <a:srgbClr val="FFC000">
              <a:alpha val="44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4424" y="202070"/>
            <a:ext cx="2968699" cy="1684058"/>
          </a:xfrm>
          <a:custGeom>
            <a:avLst/>
            <a:gdLst>
              <a:gd name="connsiteX0" fmla="*/ 1871004 w 2242877"/>
              <a:gd name="connsiteY0" fmla="*/ 340669 h 1466084"/>
              <a:gd name="connsiteX1" fmla="*/ 872197 w 2242877"/>
              <a:gd name="connsiteY1" fmla="*/ 3044 h 1466084"/>
              <a:gd name="connsiteX2" fmla="*/ 703385 w 2242877"/>
              <a:gd name="connsiteY2" fmla="*/ 31179 h 1466084"/>
              <a:gd name="connsiteX3" fmla="*/ 604911 w 2242877"/>
              <a:gd name="connsiteY3" fmla="*/ 101518 h 1466084"/>
              <a:gd name="connsiteX4" fmla="*/ 520505 w 2242877"/>
              <a:gd name="connsiteY4" fmla="*/ 157789 h 1466084"/>
              <a:gd name="connsiteX5" fmla="*/ 478302 w 2242877"/>
              <a:gd name="connsiteY5" fmla="*/ 171856 h 1466084"/>
              <a:gd name="connsiteX6" fmla="*/ 337625 w 2242877"/>
              <a:gd name="connsiteY6" fmla="*/ 270330 h 1466084"/>
              <a:gd name="connsiteX7" fmla="*/ 295422 w 2242877"/>
              <a:gd name="connsiteY7" fmla="*/ 312533 h 1466084"/>
              <a:gd name="connsiteX8" fmla="*/ 225084 w 2242877"/>
              <a:gd name="connsiteY8" fmla="*/ 340669 h 1466084"/>
              <a:gd name="connsiteX9" fmla="*/ 196948 w 2242877"/>
              <a:gd name="connsiteY9" fmla="*/ 368804 h 1466084"/>
              <a:gd name="connsiteX10" fmla="*/ 70339 w 2242877"/>
              <a:gd name="connsiteY10" fmla="*/ 467278 h 1466084"/>
              <a:gd name="connsiteX11" fmla="*/ 28136 w 2242877"/>
              <a:gd name="connsiteY11" fmla="*/ 551684 h 1466084"/>
              <a:gd name="connsiteX12" fmla="*/ 0 w 2242877"/>
              <a:gd name="connsiteY12" fmla="*/ 607955 h 1466084"/>
              <a:gd name="connsiteX13" fmla="*/ 14068 w 2242877"/>
              <a:gd name="connsiteY13" fmla="*/ 861173 h 1466084"/>
              <a:gd name="connsiteX14" fmla="*/ 28136 w 2242877"/>
              <a:gd name="connsiteY14" fmla="*/ 903376 h 1466084"/>
              <a:gd name="connsiteX15" fmla="*/ 126610 w 2242877"/>
              <a:gd name="connsiteY15" fmla="*/ 1029986 h 1466084"/>
              <a:gd name="connsiteX16" fmla="*/ 140677 w 2242877"/>
              <a:gd name="connsiteY16" fmla="*/ 1072189 h 1466084"/>
              <a:gd name="connsiteX17" fmla="*/ 253219 w 2242877"/>
              <a:gd name="connsiteY17" fmla="*/ 1156595 h 1466084"/>
              <a:gd name="connsiteX18" fmla="*/ 295422 w 2242877"/>
              <a:gd name="connsiteY18" fmla="*/ 1198798 h 1466084"/>
              <a:gd name="connsiteX19" fmla="*/ 436099 w 2242877"/>
              <a:gd name="connsiteY19" fmla="*/ 1297272 h 1466084"/>
              <a:gd name="connsiteX20" fmla="*/ 478302 w 2242877"/>
              <a:gd name="connsiteY20" fmla="*/ 1339475 h 1466084"/>
              <a:gd name="connsiteX21" fmla="*/ 576776 w 2242877"/>
              <a:gd name="connsiteY21" fmla="*/ 1381678 h 1466084"/>
              <a:gd name="connsiteX22" fmla="*/ 703385 w 2242877"/>
              <a:gd name="connsiteY22" fmla="*/ 1452016 h 1466084"/>
              <a:gd name="connsiteX23" fmla="*/ 787791 w 2242877"/>
              <a:gd name="connsiteY23" fmla="*/ 1466084 h 1466084"/>
              <a:gd name="connsiteX24" fmla="*/ 1800665 w 2242877"/>
              <a:gd name="connsiteY24" fmla="*/ 1452016 h 1466084"/>
              <a:gd name="connsiteX25" fmla="*/ 1955410 w 2242877"/>
              <a:gd name="connsiteY25" fmla="*/ 1395746 h 1466084"/>
              <a:gd name="connsiteX26" fmla="*/ 2025748 w 2242877"/>
              <a:gd name="connsiteY26" fmla="*/ 1353543 h 1466084"/>
              <a:gd name="connsiteX27" fmla="*/ 2053884 w 2242877"/>
              <a:gd name="connsiteY27" fmla="*/ 1325407 h 1466084"/>
              <a:gd name="connsiteX28" fmla="*/ 2138290 w 2242877"/>
              <a:gd name="connsiteY28" fmla="*/ 1269136 h 1466084"/>
              <a:gd name="connsiteX29" fmla="*/ 2180493 w 2242877"/>
              <a:gd name="connsiteY29" fmla="*/ 1198798 h 1466084"/>
              <a:gd name="connsiteX30" fmla="*/ 2222696 w 2242877"/>
              <a:gd name="connsiteY30" fmla="*/ 1128459 h 1466084"/>
              <a:gd name="connsiteX31" fmla="*/ 2222696 w 2242877"/>
              <a:gd name="connsiteY31" fmla="*/ 706429 h 1466084"/>
              <a:gd name="connsiteX32" fmla="*/ 2180493 w 2242877"/>
              <a:gd name="connsiteY32" fmla="*/ 565752 h 1466084"/>
              <a:gd name="connsiteX33" fmla="*/ 2082019 w 2242877"/>
              <a:gd name="connsiteY33" fmla="*/ 495413 h 1466084"/>
              <a:gd name="connsiteX34" fmla="*/ 2039816 w 2242877"/>
              <a:gd name="connsiteY34" fmla="*/ 467278 h 1466084"/>
              <a:gd name="connsiteX35" fmla="*/ 1983545 w 2242877"/>
              <a:gd name="connsiteY35" fmla="*/ 411007 h 1466084"/>
              <a:gd name="connsiteX36" fmla="*/ 1955410 w 2242877"/>
              <a:gd name="connsiteY36" fmla="*/ 368804 h 1466084"/>
              <a:gd name="connsiteX37" fmla="*/ 1871004 w 2242877"/>
              <a:gd name="connsiteY37" fmla="*/ 340669 h 1466084"/>
              <a:gd name="connsiteX38" fmla="*/ 1828800 w 2242877"/>
              <a:gd name="connsiteY38" fmla="*/ 312533 h 146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42877" h="1466084">
                <a:moveTo>
                  <a:pt x="1871004" y="340669"/>
                </a:moveTo>
                <a:cubicBezTo>
                  <a:pt x="1538068" y="228127"/>
                  <a:pt x="1211908" y="93088"/>
                  <a:pt x="872197" y="3044"/>
                </a:cubicBezTo>
                <a:cubicBezTo>
                  <a:pt x="817054" y="-11572"/>
                  <a:pt x="703385" y="31179"/>
                  <a:pt x="703385" y="31179"/>
                </a:cubicBezTo>
                <a:cubicBezTo>
                  <a:pt x="566150" y="122671"/>
                  <a:pt x="779440" y="-20652"/>
                  <a:pt x="604911" y="101518"/>
                </a:cubicBezTo>
                <a:cubicBezTo>
                  <a:pt x="577209" y="120909"/>
                  <a:pt x="552584" y="147096"/>
                  <a:pt x="520505" y="157789"/>
                </a:cubicBezTo>
                <a:lnTo>
                  <a:pt x="478302" y="171856"/>
                </a:lnTo>
                <a:cubicBezTo>
                  <a:pt x="441986" y="196067"/>
                  <a:pt x="374076" y="239086"/>
                  <a:pt x="337625" y="270330"/>
                </a:cubicBezTo>
                <a:cubicBezTo>
                  <a:pt x="322520" y="283277"/>
                  <a:pt x="312293" y="301989"/>
                  <a:pt x="295422" y="312533"/>
                </a:cubicBezTo>
                <a:cubicBezTo>
                  <a:pt x="274008" y="325917"/>
                  <a:pt x="248530" y="331290"/>
                  <a:pt x="225084" y="340669"/>
                </a:cubicBezTo>
                <a:cubicBezTo>
                  <a:pt x="215705" y="350047"/>
                  <a:pt x="207559" y="360846"/>
                  <a:pt x="196948" y="368804"/>
                </a:cubicBezTo>
                <a:cubicBezTo>
                  <a:pt x="127238" y="421086"/>
                  <a:pt x="118067" y="410004"/>
                  <a:pt x="70339" y="467278"/>
                </a:cubicBezTo>
                <a:cubicBezTo>
                  <a:pt x="30583" y="514985"/>
                  <a:pt x="50529" y="499435"/>
                  <a:pt x="28136" y="551684"/>
                </a:cubicBezTo>
                <a:cubicBezTo>
                  <a:pt x="19875" y="570959"/>
                  <a:pt x="9379" y="589198"/>
                  <a:pt x="0" y="607955"/>
                </a:cubicBezTo>
                <a:cubicBezTo>
                  <a:pt x="4689" y="692361"/>
                  <a:pt x="6053" y="777018"/>
                  <a:pt x="14068" y="861173"/>
                </a:cubicBezTo>
                <a:cubicBezTo>
                  <a:pt x="15474" y="875935"/>
                  <a:pt x="20935" y="890413"/>
                  <a:pt x="28136" y="903376"/>
                </a:cubicBezTo>
                <a:cubicBezTo>
                  <a:pt x="70203" y="979097"/>
                  <a:pt x="75346" y="978722"/>
                  <a:pt x="126610" y="1029986"/>
                </a:cubicBezTo>
                <a:cubicBezTo>
                  <a:pt x="131299" y="1044054"/>
                  <a:pt x="131780" y="1060326"/>
                  <a:pt x="140677" y="1072189"/>
                </a:cubicBezTo>
                <a:cubicBezTo>
                  <a:pt x="194559" y="1144031"/>
                  <a:pt x="191609" y="1136058"/>
                  <a:pt x="253219" y="1156595"/>
                </a:cubicBezTo>
                <a:cubicBezTo>
                  <a:pt x="267287" y="1170663"/>
                  <a:pt x="279718" y="1186584"/>
                  <a:pt x="295422" y="1198798"/>
                </a:cubicBezTo>
                <a:cubicBezTo>
                  <a:pt x="382583" y="1266590"/>
                  <a:pt x="364393" y="1235810"/>
                  <a:pt x="436099" y="1297272"/>
                </a:cubicBezTo>
                <a:cubicBezTo>
                  <a:pt x="451204" y="1310219"/>
                  <a:pt x="462113" y="1327912"/>
                  <a:pt x="478302" y="1339475"/>
                </a:cubicBezTo>
                <a:cubicBezTo>
                  <a:pt x="576911" y="1409910"/>
                  <a:pt x="494119" y="1335757"/>
                  <a:pt x="576776" y="1381678"/>
                </a:cubicBezTo>
                <a:cubicBezTo>
                  <a:pt x="649311" y="1421976"/>
                  <a:pt x="639719" y="1437868"/>
                  <a:pt x="703385" y="1452016"/>
                </a:cubicBezTo>
                <a:cubicBezTo>
                  <a:pt x="731229" y="1458204"/>
                  <a:pt x="759656" y="1461395"/>
                  <a:pt x="787791" y="1466084"/>
                </a:cubicBezTo>
                <a:cubicBezTo>
                  <a:pt x="1125416" y="1461395"/>
                  <a:pt x="1463257" y="1464993"/>
                  <a:pt x="1800665" y="1452016"/>
                </a:cubicBezTo>
                <a:cubicBezTo>
                  <a:pt x="1820646" y="1451248"/>
                  <a:pt x="1932790" y="1404794"/>
                  <a:pt x="1955410" y="1395746"/>
                </a:cubicBezTo>
                <a:cubicBezTo>
                  <a:pt x="2026696" y="1324457"/>
                  <a:pt x="1934441" y="1408327"/>
                  <a:pt x="2025748" y="1353543"/>
                </a:cubicBezTo>
                <a:cubicBezTo>
                  <a:pt x="2037121" y="1346719"/>
                  <a:pt x="2043273" y="1333365"/>
                  <a:pt x="2053884" y="1325407"/>
                </a:cubicBezTo>
                <a:cubicBezTo>
                  <a:pt x="2080936" y="1305118"/>
                  <a:pt x="2138290" y="1269136"/>
                  <a:pt x="2138290" y="1269136"/>
                </a:cubicBezTo>
                <a:cubicBezTo>
                  <a:pt x="2152358" y="1245690"/>
                  <a:pt x="2168265" y="1223254"/>
                  <a:pt x="2180493" y="1198798"/>
                </a:cubicBezTo>
                <a:cubicBezTo>
                  <a:pt x="2217017" y="1125749"/>
                  <a:pt x="2167739" y="1183416"/>
                  <a:pt x="2222696" y="1128459"/>
                </a:cubicBezTo>
                <a:cubicBezTo>
                  <a:pt x="2253351" y="944536"/>
                  <a:pt x="2245579" y="1026786"/>
                  <a:pt x="2222696" y="706429"/>
                </a:cubicBezTo>
                <a:cubicBezTo>
                  <a:pt x="2221288" y="686721"/>
                  <a:pt x="2184289" y="568283"/>
                  <a:pt x="2180493" y="565752"/>
                </a:cubicBezTo>
                <a:cubicBezTo>
                  <a:pt x="2081015" y="499431"/>
                  <a:pt x="2204189" y="582677"/>
                  <a:pt x="2082019" y="495413"/>
                </a:cubicBezTo>
                <a:cubicBezTo>
                  <a:pt x="2068261" y="485586"/>
                  <a:pt x="2052653" y="478281"/>
                  <a:pt x="2039816" y="467278"/>
                </a:cubicBezTo>
                <a:cubicBezTo>
                  <a:pt x="2019676" y="450015"/>
                  <a:pt x="1998259" y="433078"/>
                  <a:pt x="1983545" y="411007"/>
                </a:cubicBezTo>
                <a:cubicBezTo>
                  <a:pt x="1974167" y="396939"/>
                  <a:pt x="1969747" y="377765"/>
                  <a:pt x="1955410" y="368804"/>
                </a:cubicBezTo>
                <a:cubicBezTo>
                  <a:pt x="1930261" y="353086"/>
                  <a:pt x="1871004" y="340669"/>
                  <a:pt x="1871004" y="340669"/>
                </a:cubicBezTo>
                <a:lnTo>
                  <a:pt x="1828800" y="312533"/>
                </a:lnTo>
              </a:path>
            </a:pathLst>
          </a:custGeom>
          <a:solidFill>
            <a:srgbClr val="00B050">
              <a:alpha val="44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51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4" grpId="0" animBg="1"/>
      <p:bldP spid="9" grpId="0" animBg="1"/>
      <p:bldP spid="10" grpId="0" animBg="1"/>
      <p:bldP spid="11"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are the leakages from the economy? What are the injections into the economy?</a:t>
            </a:r>
          </a:p>
          <a:p>
            <a:r>
              <a:rPr lang="en-US" dirty="0">
                <a:solidFill>
                  <a:srgbClr val="FF0000"/>
                </a:solidFill>
              </a:rPr>
              <a:t>Leakages: Saving (S), Taxes (T), Imports (M)</a:t>
            </a:r>
          </a:p>
          <a:p>
            <a:r>
              <a:rPr lang="en-US" dirty="0">
                <a:solidFill>
                  <a:srgbClr val="FF0000"/>
                </a:solidFill>
              </a:rPr>
              <a:t>Injections: Investment (I), Government Spending (G), Exports (X)</a:t>
            </a:r>
          </a:p>
          <a:p>
            <a:endParaRPr lang="en-US" dirty="0"/>
          </a:p>
        </p:txBody>
      </p:sp>
    </p:spTree>
    <p:extLst>
      <p:ext uri="{BB962C8B-B14F-4D97-AF65-F5344CB8AC3E}">
        <p14:creationId xmlns:p14="http://schemas.microsoft.com/office/powerpoint/2010/main" val="406960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6176" y="1543237"/>
            <a:ext cx="3171264" cy="4351338"/>
          </a:xfrm>
        </p:spPr>
        <p:txBody>
          <a:bodyPr>
            <a:normAutofit/>
          </a:bodyPr>
          <a:lstStyle/>
          <a:p>
            <a:r>
              <a:rPr lang="en-US" dirty="0"/>
              <a:t>Consumption = C</a:t>
            </a:r>
          </a:p>
          <a:p>
            <a:r>
              <a:rPr lang="en-US" dirty="0"/>
              <a:t>Investment = I</a:t>
            </a:r>
          </a:p>
          <a:p>
            <a:r>
              <a:rPr lang="en-US" dirty="0"/>
              <a:t>Government spending = G </a:t>
            </a:r>
          </a:p>
          <a:p>
            <a:r>
              <a:rPr lang="en-US" dirty="0"/>
              <a:t>Exports = X</a:t>
            </a:r>
          </a:p>
          <a:p>
            <a:r>
              <a:rPr lang="en-US" dirty="0"/>
              <a:t>Savings = S</a:t>
            </a:r>
          </a:p>
          <a:p>
            <a:r>
              <a:rPr lang="en-US" dirty="0"/>
              <a:t>Tax = T</a:t>
            </a:r>
          </a:p>
          <a:p>
            <a:r>
              <a:rPr lang="en-US" dirty="0"/>
              <a:t>Imports = M</a:t>
            </a:r>
          </a:p>
        </p:txBody>
      </p:sp>
      <p:pic>
        <p:nvPicPr>
          <p:cNvPr id="4" name="Picture 3"/>
          <p:cNvPicPr>
            <a:picLocks noChangeAspect="1"/>
          </p:cNvPicPr>
          <p:nvPr/>
        </p:nvPicPr>
        <p:blipFill>
          <a:blip r:embed="rId2"/>
          <a:stretch>
            <a:fillRect/>
          </a:stretch>
        </p:blipFill>
        <p:spPr>
          <a:xfrm>
            <a:off x="3507440" y="115736"/>
            <a:ext cx="8804555" cy="6742264"/>
          </a:xfrm>
          <a:prstGeom prst="rect">
            <a:avLst/>
          </a:prstGeom>
        </p:spPr>
      </p:pic>
      <p:sp>
        <p:nvSpPr>
          <p:cNvPr id="2" name="Title 1"/>
          <p:cNvSpPr>
            <a:spLocks noGrp="1"/>
          </p:cNvSpPr>
          <p:nvPr>
            <p:ph type="title"/>
          </p:nvPr>
        </p:nvSpPr>
        <p:spPr>
          <a:xfrm>
            <a:off x="336176" y="115736"/>
            <a:ext cx="3361765" cy="1325563"/>
          </a:xfrm>
        </p:spPr>
        <p:txBody>
          <a:bodyPr/>
          <a:lstStyle/>
          <a:p>
            <a:r>
              <a:rPr lang="en-US" dirty="0"/>
              <a:t>Abbreviations</a:t>
            </a:r>
          </a:p>
        </p:txBody>
      </p:sp>
      <p:sp>
        <p:nvSpPr>
          <p:cNvPr id="5" name="TextBox 4"/>
          <p:cNvSpPr txBox="1"/>
          <p:nvPr/>
        </p:nvSpPr>
        <p:spPr>
          <a:xfrm>
            <a:off x="3697941" y="115736"/>
            <a:ext cx="1922929" cy="1200329"/>
          </a:xfrm>
          <a:prstGeom prst="rect">
            <a:avLst/>
          </a:prstGeom>
          <a:noFill/>
        </p:spPr>
        <p:txBody>
          <a:bodyPr wrap="square" rtlCol="0">
            <a:spAutoFit/>
          </a:bodyPr>
          <a:lstStyle/>
          <a:p>
            <a:r>
              <a:rPr lang="en-US" dirty="0"/>
              <a:t>Note: G only includes spending on actual goods and services.</a:t>
            </a:r>
          </a:p>
        </p:txBody>
      </p:sp>
    </p:spTree>
    <p:extLst>
      <p:ext uri="{BB962C8B-B14F-4D97-AF65-F5344CB8AC3E}">
        <p14:creationId xmlns:p14="http://schemas.microsoft.com/office/powerpoint/2010/main" val="2494754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365125"/>
            <a:ext cx="10515600" cy="732155"/>
          </a:xfrm>
        </p:spPr>
        <p:txBody>
          <a:bodyPr>
            <a:normAutofit/>
          </a:bodyPr>
          <a:lstStyle/>
          <a:p>
            <a:r>
              <a:rPr lang="en-GB" dirty="0"/>
              <a:t>3 Crucial Economic Indicators</a:t>
            </a:r>
            <a:endParaRPr lang="en-US" dirty="0"/>
          </a:p>
        </p:txBody>
      </p:sp>
      <p:graphicFrame>
        <p:nvGraphicFramePr>
          <p:cNvPr id="8" name="Diagram 7"/>
          <p:cNvGraphicFramePr/>
          <p:nvPr/>
        </p:nvGraphicFramePr>
        <p:xfrm>
          <a:off x="5288280" y="1280160"/>
          <a:ext cx="6570938" cy="3526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10298206" y="6012136"/>
            <a:ext cx="2111188" cy="646331"/>
          </a:xfrm>
          <a:prstGeom prst="rect">
            <a:avLst/>
          </a:prstGeom>
          <a:noFill/>
        </p:spPr>
        <p:txBody>
          <a:bodyPr wrap="square" rtlCol="0">
            <a:spAutoFit/>
          </a:bodyPr>
          <a:lstStyle/>
          <a:p>
            <a:r>
              <a:rPr lang="en-US" dirty="0">
                <a:hlinkClick r:id="rId7" action="ppaction://hlinksldjump"/>
              </a:rPr>
              <a:t>3 Economic Indicators</a:t>
            </a:r>
            <a:endParaRPr lang="en-US" dirty="0"/>
          </a:p>
        </p:txBody>
      </p:sp>
      <p:sp>
        <p:nvSpPr>
          <p:cNvPr id="2" name="TextBox 1"/>
          <p:cNvSpPr txBox="1"/>
          <p:nvPr/>
        </p:nvSpPr>
        <p:spPr>
          <a:xfrm>
            <a:off x="220659" y="1406563"/>
            <a:ext cx="4848881"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t>The three biggest economic indicators used in Macroeconomics are:</a:t>
            </a:r>
          </a:p>
          <a:p>
            <a:pPr marL="742950" lvl="1" indent="-285750">
              <a:buFont typeface="Arial" panose="020B0604020202020204" pitchFamily="34" charset="0"/>
              <a:buChar char="•"/>
            </a:pPr>
            <a:r>
              <a:rPr lang="en-US" sz="2800" dirty="0">
                <a:solidFill>
                  <a:srgbClr val="00B0F0"/>
                </a:solidFill>
              </a:rPr>
              <a:t>Gross Domestic Product </a:t>
            </a:r>
            <a:r>
              <a:rPr lang="en-US" sz="2800" dirty="0"/>
              <a:t>(how big is the economy)</a:t>
            </a:r>
          </a:p>
          <a:p>
            <a:pPr marL="742950" lvl="1" indent="-285750">
              <a:buFont typeface="Arial" panose="020B0604020202020204" pitchFamily="34" charset="0"/>
              <a:buChar char="•"/>
            </a:pPr>
            <a:r>
              <a:rPr lang="en-US" sz="2800" dirty="0">
                <a:solidFill>
                  <a:srgbClr val="00B0F0"/>
                </a:solidFill>
              </a:rPr>
              <a:t>Unemployment</a:t>
            </a:r>
            <a:r>
              <a:rPr lang="en-US" sz="2800" dirty="0"/>
              <a:t> (how many people have jobs)</a:t>
            </a:r>
          </a:p>
          <a:p>
            <a:pPr marL="742950" lvl="1" indent="-285750">
              <a:buFont typeface="Arial" panose="020B0604020202020204" pitchFamily="34" charset="0"/>
              <a:buChar char="•"/>
            </a:pPr>
            <a:r>
              <a:rPr lang="en-US" sz="2800" dirty="0">
                <a:solidFill>
                  <a:srgbClr val="00B0F0"/>
                </a:solidFill>
              </a:rPr>
              <a:t>Inflation </a:t>
            </a:r>
            <a:r>
              <a:rPr lang="en-US" sz="2800" dirty="0"/>
              <a:t>(how stable are the prices of goods and services)</a:t>
            </a:r>
          </a:p>
        </p:txBody>
      </p:sp>
      <p:pic>
        <p:nvPicPr>
          <p:cNvPr id="3" name="Picture 2"/>
          <p:cNvPicPr>
            <a:picLocks noChangeAspect="1"/>
          </p:cNvPicPr>
          <p:nvPr/>
        </p:nvPicPr>
        <p:blipFill>
          <a:blip r:embed="rId8"/>
          <a:stretch>
            <a:fillRect/>
          </a:stretch>
        </p:blipFill>
        <p:spPr>
          <a:xfrm>
            <a:off x="5288280" y="4352019"/>
            <a:ext cx="1982612" cy="1134381"/>
          </a:xfrm>
          <a:prstGeom prst="rect">
            <a:avLst/>
          </a:prstGeom>
        </p:spPr>
      </p:pic>
      <p:pic>
        <p:nvPicPr>
          <p:cNvPr id="4" name="Picture 3"/>
          <p:cNvPicPr>
            <a:picLocks noChangeAspect="1"/>
          </p:cNvPicPr>
          <p:nvPr/>
        </p:nvPicPr>
        <p:blipFill>
          <a:blip r:embed="rId9"/>
          <a:stretch>
            <a:fillRect/>
          </a:stretch>
        </p:blipFill>
        <p:spPr>
          <a:xfrm>
            <a:off x="7611190" y="4385362"/>
            <a:ext cx="1852850" cy="1115862"/>
          </a:xfrm>
          <a:prstGeom prst="rect">
            <a:avLst/>
          </a:prstGeom>
        </p:spPr>
      </p:pic>
      <p:pic>
        <p:nvPicPr>
          <p:cNvPr id="5" name="Picture 4"/>
          <p:cNvPicPr>
            <a:picLocks noChangeAspect="1"/>
          </p:cNvPicPr>
          <p:nvPr/>
        </p:nvPicPr>
        <p:blipFill>
          <a:blip r:embed="rId10"/>
          <a:stretch>
            <a:fillRect/>
          </a:stretch>
        </p:blipFill>
        <p:spPr>
          <a:xfrm>
            <a:off x="10020636" y="4385362"/>
            <a:ext cx="1838582" cy="1181265"/>
          </a:xfrm>
          <a:prstGeom prst="rect">
            <a:avLst/>
          </a:prstGeom>
        </p:spPr>
      </p:pic>
      <p:sp>
        <p:nvSpPr>
          <p:cNvPr id="7" name="TextBox 6"/>
          <p:cNvSpPr txBox="1"/>
          <p:nvPr/>
        </p:nvSpPr>
        <p:spPr>
          <a:xfrm>
            <a:off x="7826479" y="1406563"/>
            <a:ext cx="1258529" cy="523220"/>
          </a:xfrm>
          <a:prstGeom prst="rect">
            <a:avLst/>
          </a:prstGeom>
          <a:solidFill>
            <a:schemeClr val="accent4">
              <a:lumMod val="40000"/>
              <a:lumOff val="60000"/>
            </a:schemeClr>
          </a:solidFill>
        </p:spPr>
        <p:txBody>
          <a:bodyPr wrap="square" rtlCol="0">
            <a:spAutoFit/>
          </a:bodyPr>
          <a:lstStyle/>
          <a:p>
            <a:r>
              <a:rPr lang="en-US" sz="2800" dirty="0"/>
              <a:t>Unit 2</a:t>
            </a:r>
          </a:p>
        </p:txBody>
      </p:sp>
    </p:spTree>
    <p:extLst>
      <p:ext uri="{BB962C8B-B14F-4D97-AF65-F5344CB8AC3E}">
        <p14:creationId xmlns:p14="http://schemas.microsoft.com/office/powerpoint/2010/main" val="145290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2447365"/>
            <a:ext cx="10515600" cy="3729598"/>
          </a:xfrm>
        </p:spPr>
        <p:txBody>
          <a:bodyPr/>
          <a:lstStyle/>
          <a:p>
            <a:r>
              <a:rPr lang="en-US" dirty="0">
                <a:solidFill>
                  <a:srgbClr val="FF0000"/>
                </a:solidFill>
              </a:rPr>
              <a:t>Households, government, other firms, rest of world.</a:t>
            </a:r>
          </a:p>
          <a:p>
            <a:endParaRPr lang="en-US" dirty="0">
              <a:solidFill>
                <a:srgbClr val="FF0000"/>
              </a:solidFill>
            </a:endParaRPr>
          </a:p>
          <a:p>
            <a:r>
              <a:rPr lang="en-US" dirty="0">
                <a:solidFill>
                  <a:srgbClr val="FF0000"/>
                </a:solidFill>
              </a:rPr>
              <a:t>Households</a:t>
            </a:r>
          </a:p>
          <a:p>
            <a:pPr lvl="1"/>
            <a:r>
              <a:rPr lang="en-US" dirty="0">
                <a:solidFill>
                  <a:srgbClr val="FF0000"/>
                </a:solidFill>
              </a:rPr>
              <a:t>buy from local firms</a:t>
            </a:r>
          </a:p>
          <a:p>
            <a:pPr lvl="1"/>
            <a:r>
              <a:rPr lang="en-US" dirty="0">
                <a:solidFill>
                  <a:srgbClr val="FF0000"/>
                </a:solidFill>
              </a:rPr>
              <a:t>buy imports from the rest of world</a:t>
            </a:r>
          </a:p>
          <a:p>
            <a:pPr lvl="1"/>
            <a:r>
              <a:rPr lang="en-US" dirty="0">
                <a:solidFill>
                  <a:srgbClr val="FF0000"/>
                </a:solidFill>
              </a:rPr>
              <a:t>sell labor</a:t>
            </a:r>
          </a:p>
          <a:p>
            <a:pPr lvl="1"/>
            <a:r>
              <a:rPr lang="en-US" dirty="0">
                <a:solidFill>
                  <a:srgbClr val="FF0000"/>
                </a:solidFill>
              </a:rPr>
              <a:t>pay taxes to government</a:t>
            </a:r>
          </a:p>
          <a:p>
            <a:pPr lvl="1"/>
            <a:r>
              <a:rPr lang="en-US" dirty="0">
                <a:solidFill>
                  <a:srgbClr val="FF0000"/>
                </a:solidFill>
              </a:rPr>
              <a:t>save money in financial institutions</a:t>
            </a:r>
          </a:p>
        </p:txBody>
      </p:sp>
      <p:pic>
        <p:nvPicPr>
          <p:cNvPr id="4" name="Picture 3"/>
          <p:cNvPicPr>
            <a:picLocks noChangeAspect="1"/>
          </p:cNvPicPr>
          <p:nvPr/>
        </p:nvPicPr>
        <p:blipFill>
          <a:blip r:embed="rId2"/>
          <a:stretch>
            <a:fillRect/>
          </a:stretch>
        </p:blipFill>
        <p:spPr>
          <a:xfrm>
            <a:off x="407315" y="365125"/>
            <a:ext cx="11146659" cy="1961216"/>
          </a:xfrm>
          <a:prstGeom prst="rect">
            <a:avLst/>
          </a:prstGeom>
        </p:spPr>
      </p:pic>
    </p:spTree>
    <p:extLst>
      <p:ext uri="{BB962C8B-B14F-4D97-AF65-F5344CB8AC3E}">
        <p14:creationId xmlns:p14="http://schemas.microsoft.com/office/powerpoint/2010/main" val="345136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3014" y="4095"/>
            <a:ext cx="3428999" cy="1325563"/>
          </a:xfrm>
        </p:spPr>
        <p:txBody>
          <a:bodyPr>
            <a:normAutofit/>
          </a:bodyPr>
          <a:lstStyle/>
          <a:p>
            <a:r>
              <a:rPr lang="en-US" sz="3600" dirty="0"/>
              <a:t>Adding two kinds of markets</a:t>
            </a:r>
          </a:p>
        </p:txBody>
      </p:sp>
      <p:pic>
        <p:nvPicPr>
          <p:cNvPr id="4" name="Picture 3"/>
          <p:cNvPicPr>
            <a:picLocks noChangeAspect="1"/>
          </p:cNvPicPr>
          <p:nvPr/>
        </p:nvPicPr>
        <p:blipFill>
          <a:blip r:embed="rId2"/>
          <a:stretch>
            <a:fillRect/>
          </a:stretch>
        </p:blipFill>
        <p:spPr>
          <a:xfrm>
            <a:off x="0" y="365125"/>
            <a:ext cx="8735644" cy="6192114"/>
          </a:xfrm>
          <a:prstGeom prst="rect">
            <a:avLst/>
          </a:prstGeom>
        </p:spPr>
      </p:pic>
      <p:sp>
        <p:nvSpPr>
          <p:cNvPr id="3" name="Content Placeholder 2"/>
          <p:cNvSpPr>
            <a:spLocks noGrp="1"/>
          </p:cNvSpPr>
          <p:nvPr>
            <p:ph idx="1"/>
          </p:nvPr>
        </p:nvSpPr>
        <p:spPr>
          <a:xfrm>
            <a:off x="8633013" y="1237957"/>
            <a:ext cx="3429000" cy="4939006"/>
          </a:xfrm>
        </p:spPr>
        <p:txBody>
          <a:bodyPr>
            <a:normAutofit fontScale="70000" lnSpcReduction="20000"/>
          </a:bodyPr>
          <a:lstStyle/>
          <a:p>
            <a:r>
              <a:rPr lang="en-US" dirty="0"/>
              <a:t>To make all the flows of money more accurate and clear, we can create an additional market called and a ‘</a:t>
            </a:r>
            <a:r>
              <a:rPr lang="en-US" dirty="0">
                <a:solidFill>
                  <a:srgbClr val="00B050"/>
                </a:solidFill>
              </a:rPr>
              <a:t>financial</a:t>
            </a:r>
            <a:r>
              <a:rPr lang="en-US" dirty="0"/>
              <a:t> </a:t>
            </a:r>
            <a:r>
              <a:rPr lang="en-US" dirty="0">
                <a:solidFill>
                  <a:srgbClr val="00B050"/>
                </a:solidFill>
              </a:rPr>
              <a:t>markets</a:t>
            </a:r>
            <a:r>
              <a:rPr lang="en-US" dirty="0"/>
              <a:t>’ node. </a:t>
            </a:r>
          </a:p>
          <a:p>
            <a:r>
              <a:rPr lang="en-US" dirty="0"/>
              <a:t>If we look at financial markets we can see more clearly where the money is going.</a:t>
            </a:r>
          </a:p>
          <a:p>
            <a:r>
              <a:rPr lang="en-US" dirty="0"/>
              <a:t>Who borrows money from our banks?</a:t>
            </a:r>
          </a:p>
          <a:p>
            <a:pPr lvl="1"/>
            <a:r>
              <a:rPr lang="en-US" dirty="0"/>
              <a:t>Government (Government spending)</a:t>
            </a:r>
          </a:p>
          <a:p>
            <a:pPr lvl="1"/>
            <a:r>
              <a:rPr lang="en-US" dirty="0"/>
              <a:t>Firms (Investment)</a:t>
            </a:r>
          </a:p>
          <a:p>
            <a:pPr lvl="1"/>
            <a:r>
              <a:rPr lang="en-US" dirty="0"/>
              <a:t>Foreigners</a:t>
            </a:r>
          </a:p>
          <a:p>
            <a:r>
              <a:rPr lang="en-US" dirty="0"/>
              <a:t>Who saves money in our banks? Also these three:</a:t>
            </a:r>
          </a:p>
          <a:p>
            <a:pPr lvl="1"/>
            <a:r>
              <a:rPr lang="en-US" dirty="0"/>
              <a:t>Government</a:t>
            </a:r>
          </a:p>
          <a:p>
            <a:pPr lvl="1"/>
            <a:r>
              <a:rPr lang="en-US" dirty="0"/>
              <a:t>Firms</a:t>
            </a:r>
          </a:p>
          <a:p>
            <a:pPr lvl="1"/>
            <a:r>
              <a:rPr lang="en-US" dirty="0"/>
              <a:t>Foreigners</a:t>
            </a:r>
          </a:p>
          <a:p>
            <a:pPr lvl="1"/>
            <a:endParaRPr lang="en-US" dirty="0"/>
          </a:p>
        </p:txBody>
      </p:sp>
      <p:sp>
        <p:nvSpPr>
          <p:cNvPr id="5" name="Freeform 4"/>
          <p:cNvSpPr/>
          <p:nvPr/>
        </p:nvSpPr>
        <p:spPr>
          <a:xfrm>
            <a:off x="3738282" y="496215"/>
            <a:ext cx="4847884" cy="2475585"/>
          </a:xfrm>
          <a:custGeom>
            <a:avLst/>
            <a:gdLst>
              <a:gd name="connsiteX0" fmla="*/ 2447365 w 4847884"/>
              <a:gd name="connsiteY0" fmla="*/ 28220 h 2475585"/>
              <a:gd name="connsiteX1" fmla="*/ 927847 w 4847884"/>
              <a:gd name="connsiteY1" fmla="*/ 28220 h 2475585"/>
              <a:gd name="connsiteX2" fmla="*/ 739589 w 4847884"/>
              <a:gd name="connsiteY2" fmla="*/ 55114 h 2475585"/>
              <a:gd name="connsiteX3" fmla="*/ 389965 w 4847884"/>
              <a:gd name="connsiteY3" fmla="*/ 68561 h 2475585"/>
              <a:gd name="connsiteX4" fmla="*/ 349624 w 4847884"/>
              <a:gd name="connsiteY4" fmla="*/ 82009 h 2475585"/>
              <a:gd name="connsiteX5" fmla="*/ 309283 w 4847884"/>
              <a:gd name="connsiteY5" fmla="*/ 108903 h 2475585"/>
              <a:gd name="connsiteX6" fmla="*/ 215153 w 4847884"/>
              <a:gd name="connsiteY6" fmla="*/ 122350 h 2475585"/>
              <a:gd name="connsiteX7" fmla="*/ 134471 w 4847884"/>
              <a:gd name="connsiteY7" fmla="*/ 149244 h 2475585"/>
              <a:gd name="connsiteX8" fmla="*/ 94130 w 4847884"/>
              <a:gd name="connsiteY8" fmla="*/ 162691 h 2475585"/>
              <a:gd name="connsiteX9" fmla="*/ 0 w 4847884"/>
              <a:gd name="connsiteY9" fmla="*/ 270267 h 2475585"/>
              <a:gd name="connsiteX10" fmla="*/ 26894 w 4847884"/>
              <a:gd name="connsiteY10" fmla="*/ 579550 h 2475585"/>
              <a:gd name="connsiteX11" fmla="*/ 53789 w 4847884"/>
              <a:gd name="connsiteY11" fmla="*/ 619891 h 2475585"/>
              <a:gd name="connsiteX12" fmla="*/ 67236 w 4847884"/>
              <a:gd name="connsiteY12" fmla="*/ 660232 h 2475585"/>
              <a:gd name="connsiteX13" fmla="*/ 107577 w 4847884"/>
              <a:gd name="connsiteY13" fmla="*/ 700573 h 2475585"/>
              <a:gd name="connsiteX14" fmla="*/ 147918 w 4847884"/>
              <a:gd name="connsiteY14" fmla="*/ 727467 h 2475585"/>
              <a:gd name="connsiteX15" fmla="*/ 255494 w 4847884"/>
              <a:gd name="connsiteY15" fmla="*/ 754361 h 2475585"/>
              <a:gd name="connsiteX16" fmla="*/ 605118 w 4847884"/>
              <a:gd name="connsiteY16" fmla="*/ 794703 h 2475585"/>
              <a:gd name="connsiteX17" fmla="*/ 1371600 w 4847884"/>
              <a:gd name="connsiteY17" fmla="*/ 808150 h 2475585"/>
              <a:gd name="connsiteX18" fmla="*/ 1411942 w 4847884"/>
              <a:gd name="connsiteY18" fmla="*/ 821597 h 2475585"/>
              <a:gd name="connsiteX19" fmla="*/ 3213847 w 4847884"/>
              <a:gd name="connsiteY19" fmla="*/ 861938 h 2475585"/>
              <a:gd name="connsiteX20" fmla="*/ 3281083 w 4847884"/>
              <a:gd name="connsiteY20" fmla="*/ 875385 h 2475585"/>
              <a:gd name="connsiteX21" fmla="*/ 3334871 w 4847884"/>
              <a:gd name="connsiteY21" fmla="*/ 902279 h 2475585"/>
              <a:gd name="connsiteX22" fmla="*/ 3684494 w 4847884"/>
              <a:gd name="connsiteY22" fmla="*/ 915726 h 2475585"/>
              <a:gd name="connsiteX23" fmla="*/ 3724836 w 4847884"/>
              <a:gd name="connsiteY23" fmla="*/ 929173 h 2475585"/>
              <a:gd name="connsiteX24" fmla="*/ 3792071 w 4847884"/>
              <a:gd name="connsiteY24" fmla="*/ 942620 h 2475585"/>
              <a:gd name="connsiteX25" fmla="*/ 3845859 w 4847884"/>
              <a:gd name="connsiteY25" fmla="*/ 956067 h 2475585"/>
              <a:gd name="connsiteX26" fmla="*/ 4047565 w 4847884"/>
              <a:gd name="connsiteY26" fmla="*/ 1090538 h 2475585"/>
              <a:gd name="connsiteX27" fmla="*/ 4087906 w 4847884"/>
              <a:gd name="connsiteY27" fmla="*/ 1117432 h 2475585"/>
              <a:gd name="connsiteX28" fmla="*/ 4128247 w 4847884"/>
              <a:gd name="connsiteY28" fmla="*/ 1144326 h 2475585"/>
              <a:gd name="connsiteX29" fmla="*/ 4155142 w 4847884"/>
              <a:gd name="connsiteY29" fmla="*/ 1171220 h 2475585"/>
              <a:gd name="connsiteX30" fmla="*/ 4195483 w 4847884"/>
              <a:gd name="connsiteY30" fmla="*/ 1238456 h 2475585"/>
              <a:gd name="connsiteX31" fmla="*/ 4222377 w 4847884"/>
              <a:gd name="connsiteY31" fmla="*/ 1359479 h 2475585"/>
              <a:gd name="connsiteX32" fmla="*/ 4208930 w 4847884"/>
              <a:gd name="connsiteY32" fmla="*/ 1628420 h 2475585"/>
              <a:gd name="connsiteX33" fmla="*/ 4235824 w 4847884"/>
              <a:gd name="connsiteY33" fmla="*/ 2206644 h 2475585"/>
              <a:gd name="connsiteX34" fmla="*/ 4262718 w 4847884"/>
              <a:gd name="connsiteY34" fmla="*/ 2287326 h 2475585"/>
              <a:gd name="connsiteX35" fmla="*/ 4303059 w 4847884"/>
              <a:gd name="connsiteY35" fmla="*/ 2381456 h 2475585"/>
              <a:gd name="connsiteX36" fmla="*/ 4316506 w 4847884"/>
              <a:gd name="connsiteY36" fmla="*/ 2421797 h 2475585"/>
              <a:gd name="connsiteX37" fmla="*/ 4397189 w 4847884"/>
              <a:gd name="connsiteY37" fmla="*/ 2475585 h 2475585"/>
              <a:gd name="connsiteX38" fmla="*/ 4693024 w 4847884"/>
              <a:gd name="connsiteY38" fmla="*/ 2462138 h 2475585"/>
              <a:gd name="connsiteX39" fmla="*/ 4746812 w 4847884"/>
              <a:gd name="connsiteY39" fmla="*/ 2448691 h 2475585"/>
              <a:gd name="connsiteX40" fmla="*/ 4800600 w 4847884"/>
              <a:gd name="connsiteY40" fmla="*/ 2408350 h 2475585"/>
              <a:gd name="connsiteX41" fmla="*/ 4800600 w 4847884"/>
              <a:gd name="connsiteY41" fmla="*/ 1668761 h 2475585"/>
              <a:gd name="connsiteX42" fmla="*/ 4773706 w 4847884"/>
              <a:gd name="connsiteY42" fmla="*/ 1628420 h 2475585"/>
              <a:gd name="connsiteX43" fmla="*/ 4760259 w 4847884"/>
              <a:gd name="connsiteY43" fmla="*/ 1574632 h 2475585"/>
              <a:gd name="connsiteX44" fmla="*/ 4733365 w 4847884"/>
              <a:gd name="connsiteY44" fmla="*/ 1399820 h 2475585"/>
              <a:gd name="connsiteX45" fmla="*/ 4706471 w 4847884"/>
              <a:gd name="connsiteY45" fmla="*/ 1332585 h 2475585"/>
              <a:gd name="connsiteX46" fmla="*/ 4693024 w 4847884"/>
              <a:gd name="connsiteY46" fmla="*/ 1211561 h 2475585"/>
              <a:gd name="connsiteX47" fmla="*/ 4679577 w 4847884"/>
              <a:gd name="connsiteY47" fmla="*/ 1171220 h 2475585"/>
              <a:gd name="connsiteX48" fmla="*/ 4639236 w 4847884"/>
              <a:gd name="connsiteY48" fmla="*/ 861938 h 2475585"/>
              <a:gd name="connsiteX49" fmla="*/ 4625789 w 4847884"/>
              <a:gd name="connsiteY49" fmla="*/ 821597 h 2475585"/>
              <a:gd name="connsiteX50" fmla="*/ 4612342 w 4847884"/>
              <a:gd name="connsiteY50" fmla="*/ 767809 h 2475585"/>
              <a:gd name="connsiteX51" fmla="*/ 4598894 w 4847884"/>
              <a:gd name="connsiteY51" fmla="*/ 579550 h 2475585"/>
              <a:gd name="connsiteX52" fmla="*/ 4585447 w 4847884"/>
              <a:gd name="connsiteY52" fmla="*/ 539209 h 2475585"/>
              <a:gd name="connsiteX53" fmla="*/ 4558553 w 4847884"/>
              <a:gd name="connsiteY53" fmla="*/ 512314 h 2475585"/>
              <a:gd name="connsiteX54" fmla="*/ 4518212 w 4847884"/>
              <a:gd name="connsiteY54" fmla="*/ 324056 h 2475585"/>
              <a:gd name="connsiteX55" fmla="*/ 4491318 w 4847884"/>
              <a:gd name="connsiteY55" fmla="*/ 297161 h 2475585"/>
              <a:gd name="connsiteX56" fmla="*/ 4464424 w 4847884"/>
              <a:gd name="connsiteY56" fmla="*/ 256820 h 2475585"/>
              <a:gd name="connsiteX57" fmla="*/ 4303059 w 4847884"/>
              <a:gd name="connsiteY57" fmla="*/ 176138 h 2475585"/>
              <a:gd name="connsiteX58" fmla="*/ 4128247 w 4847884"/>
              <a:gd name="connsiteY58" fmla="*/ 162691 h 2475585"/>
              <a:gd name="connsiteX59" fmla="*/ 4020671 w 4847884"/>
              <a:gd name="connsiteY59" fmla="*/ 149244 h 2475585"/>
              <a:gd name="connsiteX60" fmla="*/ 3926542 w 4847884"/>
              <a:gd name="connsiteY60" fmla="*/ 122350 h 2475585"/>
              <a:gd name="connsiteX61" fmla="*/ 3765177 w 4847884"/>
              <a:gd name="connsiteY61" fmla="*/ 108903 h 2475585"/>
              <a:gd name="connsiteX62" fmla="*/ 2998694 w 4847884"/>
              <a:gd name="connsiteY62" fmla="*/ 68561 h 2475585"/>
              <a:gd name="connsiteX63" fmla="*/ 2877671 w 4847884"/>
              <a:gd name="connsiteY63" fmla="*/ 41667 h 2475585"/>
              <a:gd name="connsiteX64" fmla="*/ 2702859 w 4847884"/>
              <a:gd name="connsiteY64" fmla="*/ 14773 h 2475585"/>
              <a:gd name="connsiteX65" fmla="*/ 2447365 w 4847884"/>
              <a:gd name="connsiteY65" fmla="*/ 28220 h 247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847884" h="2475585">
                <a:moveTo>
                  <a:pt x="2447365" y="28220"/>
                </a:moveTo>
                <a:cubicBezTo>
                  <a:pt x="2151530" y="30461"/>
                  <a:pt x="2200309" y="-4131"/>
                  <a:pt x="927847" y="28220"/>
                </a:cubicBezTo>
                <a:cubicBezTo>
                  <a:pt x="864478" y="29831"/>
                  <a:pt x="802801" y="50373"/>
                  <a:pt x="739589" y="55114"/>
                </a:cubicBezTo>
                <a:cubicBezTo>
                  <a:pt x="623288" y="63837"/>
                  <a:pt x="506506" y="64079"/>
                  <a:pt x="389965" y="68561"/>
                </a:cubicBezTo>
                <a:cubicBezTo>
                  <a:pt x="376518" y="73044"/>
                  <a:pt x="362302" y="75670"/>
                  <a:pt x="349624" y="82009"/>
                </a:cubicBezTo>
                <a:cubicBezTo>
                  <a:pt x="335169" y="89237"/>
                  <a:pt x="324763" y="104259"/>
                  <a:pt x="309283" y="108903"/>
                </a:cubicBezTo>
                <a:cubicBezTo>
                  <a:pt x="278924" y="118010"/>
                  <a:pt x="246530" y="117868"/>
                  <a:pt x="215153" y="122350"/>
                </a:cubicBezTo>
                <a:lnTo>
                  <a:pt x="134471" y="149244"/>
                </a:lnTo>
                <a:lnTo>
                  <a:pt x="94130" y="162691"/>
                </a:lnTo>
                <a:cubicBezTo>
                  <a:pt x="15466" y="241354"/>
                  <a:pt x="44475" y="203554"/>
                  <a:pt x="0" y="270267"/>
                </a:cubicBezTo>
                <a:cubicBezTo>
                  <a:pt x="533" y="277731"/>
                  <a:pt x="16697" y="538762"/>
                  <a:pt x="26894" y="579550"/>
                </a:cubicBezTo>
                <a:cubicBezTo>
                  <a:pt x="30814" y="595229"/>
                  <a:pt x="44824" y="606444"/>
                  <a:pt x="53789" y="619891"/>
                </a:cubicBezTo>
                <a:cubicBezTo>
                  <a:pt x="58271" y="633338"/>
                  <a:pt x="59373" y="648438"/>
                  <a:pt x="67236" y="660232"/>
                </a:cubicBezTo>
                <a:cubicBezTo>
                  <a:pt x="77785" y="676055"/>
                  <a:pt x="92968" y="688399"/>
                  <a:pt x="107577" y="700573"/>
                </a:cubicBezTo>
                <a:cubicBezTo>
                  <a:pt x="119992" y="710919"/>
                  <a:pt x="133463" y="720239"/>
                  <a:pt x="147918" y="727467"/>
                </a:cubicBezTo>
                <a:cubicBezTo>
                  <a:pt x="175484" y="741250"/>
                  <a:pt x="229921" y="749246"/>
                  <a:pt x="255494" y="754361"/>
                </a:cubicBezTo>
                <a:cubicBezTo>
                  <a:pt x="357836" y="856703"/>
                  <a:pt x="275559" y="786566"/>
                  <a:pt x="605118" y="794703"/>
                </a:cubicBezTo>
                <a:lnTo>
                  <a:pt x="1371600" y="808150"/>
                </a:lnTo>
                <a:cubicBezTo>
                  <a:pt x="1385047" y="812632"/>
                  <a:pt x="1397780" y="821007"/>
                  <a:pt x="1411942" y="821597"/>
                </a:cubicBezTo>
                <a:cubicBezTo>
                  <a:pt x="2042830" y="847884"/>
                  <a:pt x="2584370" y="852254"/>
                  <a:pt x="3213847" y="861938"/>
                </a:cubicBezTo>
                <a:cubicBezTo>
                  <a:pt x="3236259" y="866420"/>
                  <a:pt x="3259400" y="868157"/>
                  <a:pt x="3281083" y="875385"/>
                </a:cubicBezTo>
                <a:cubicBezTo>
                  <a:pt x="3300100" y="881724"/>
                  <a:pt x="3314925" y="900284"/>
                  <a:pt x="3334871" y="902279"/>
                </a:cubicBezTo>
                <a:cubicBezTo>
                  <a:pt x="3450919" y="913884"/>
                  <a:pt x="3567953" y="911244"/>
                  <a:pt x="3684494" y="915726"/>
                </a:cubicBezTo>
                <a:cubicBezTo>
                  <a:pt x="3697941" y="920208"/>
                  <a:pt x="3711085" y="925735"/>
                  <a:pt x="3724836" y="929173"/>
                </a:cubicBezTo>
                <a:cubicBezTo>
                  <a:pt x="3747009" y="934716"/>
                  <a:pt x="3769760" y="937662"/>
                  <a:pt x="3792071" y="942620"/>
                </a:cubicBezTo>
                <a:cubicBezTo>
                  <a:pt x="3810112" y="946629"/>
                  <a:pt x="3827930" y="951585"/>
                  <a:pt x="3845859" y="956067"/>
                </a:cubicBezTo>
                <a:lnTo>
                  <a:pt x="4047565" y="1090538"/>
                </a:lnTo>
                <a:lnTo>
                  <a:pt x="4087906" y="1117432"/>
                </a:lnTo>
                <a:cubicBezTo>
                  <a:pt x="4101353" y="1126397"/>
                  <a:pt x="4116819" y="1132898"/>
                  <a:pt x="4128247" y="1144326"/>
                </a:cubicBezTo>
                <a:lnTo>
                  <a:pt x="4155142" y="1171220"/>
                </a:lnTo>
                <a:cubicBezTo>
                  <a:pt x="4193235" y="1285498"/>
                  <a:pt x="4140108" y="1146163"/>
                  <a:pt x="4195483" y="1238456"/>
                </a:cubicBezTo>
                <a:cubicBezTo>
                  <a:pt x="4210762" y="1263921"/>
                  <a:pt x="4219661" y="1343185"/>
                  <a:pt x="4222377" y="1359479"/>
                </a:cubicBezTo>
                <a:cubicBezTo>
                  <a:pt x="4217895" y="1449126"/>
                  <a:pt x="4207505" y="1538672"/>
                  <a:pt x="4208930" y="1628420"/>
                </a:cubicBezTo>
                <a:cubicBezTo>
                  <a:pt x="4211992" y="1821345"/>
                  <a:pt x="4220125" y="2014334"/>
                  <a:pt x="4235824" y="2206644"/>
                </a:cubicBezTo>
                <a:cubicBezTo>
                  <a:pt x="4238131" y="2234899"/>
                  <a:pt x="4255842" y="2259824"/>
                  <a:pt x="4262718" y="2287326"/>
                </a:cubicBezTo>
                <a:cubicBezTo>
                  <a:pt x="4290704" y="2399269"/>
                  <a:pt x="4256627" y="2288592"/>
                  <a:pt x="4303059" y="2381456"/>
                </a:cubicBezTo>
                <a:cubicBezTo>
                  <a:pt x="4309398" y="2394134"/>
                  <a:pt x="4308643" y="2410003"/>
                  <a:pt x="4316506" y="2421797"/>
                </a:cubicBezTo>
                <a:cubicBezTo>
                  <a:pt x="4345286" y="2464966"/>
                  <a:pt x="4354894" y="2461487"/>
                  <a:pt x="4397189" y="2475585"/>
                </a:cubicBezTo>
                <a:cubicBezTo>
                  <a:pt x="4495801" y="2471103"/>
                  <a:pt x="4594601" y="2469709"/>
                  <a:pt x="4693024" y="2462138"/>
                </a:cubicBezTo>
                <a:cubicBezTo>
                  <a:pt x="4711451" y="2460721"/>
                  <a:pt x="4730282" y="2456956"/>
                  <a:pt x="4746812" y="2448691"/>
                </a:cubicBezTo>
                <a:cubicBezTo>
                  <a:pt x="4766858" y="2438668"/>
                  <a:pt x="4782671" y="2421797"/>
                  <a:pt x="4800600" y="2408350"/>
                </a:cubicBezTo>
                <a:cubicBezTo>
                  <a:pt x="4886451" y="2150796"/>
                  <a:pt x="4835971" y="2317227"/>
                  <a:pt x="4800600" y="1668761"/>
                </a:cubicBezTo>
                <a:cubicBezTo>
                  <a:pt x="4799720" y="1652624"/>
                  <a:pt x="4782671" y="1641867"/>
                  <a:pt x="4773706" y="1628420"/>
                </a:cubicBezTo>
                <a:cubicBezTo>
                  <a:pt x="4769224" y="1610491"/>
                  <a:pt x="4763471" y="1592832"/>
                  <a:pt x="4760259" y="1574632"/>
                </a:cubicBezTo>
                <a:cubicBezTo>
                  <a:pt x="4750013" y="1516573"/>
                  <a:pt x="4746154" y="1457372"/>
                  <a:pt x="4733365" y="1399820"/>
                </a:cubicBezTo>
                <a:cubicBezTo>
                  <a:pt x="4728129" y="1376257"/>
                  <a:pt x="4715436" y="1354997"/>
                  <a:pt x="4706471" y="1332585"/>
                </a:cubicBezTo>
                <a:cubicBezTo>
                  <a:pt x="4701989" y="1292244"/>
                  <a:pt x="4699697" y="1251598"/>
                  <a:pt x="4693024" y="1211561"/>
                </a:cubicBezTo>
                <a:cubicBezTo>
                  <a:pt x="4690694" y="1197579"/>
                  <a:pt x="4681680" y="1185238"/>
                  <a:pt x="4679577" y="1171220"/>
                </a:cubicBezTo>
                <a:cubicBezTo>
                  <a:pt x="4674816" y="1139481"/>
                  <a:pt x="4656299" y="938723"/>
                  <a:pt x="4639236" y="861938"/>
                </a:cubicBezTo>
                <a:cubicBezTo>
                  <a:pt x="4636161" y="848101"/>
                  <a:pt x="4629683" y="835226"/>
                  <a:pt x="4625789" y="821597"/>
                </a:cubicBezTo>
                <a:cubicBezTo>
                  <a:pt x="4620712" y="803827"/>
                  <a:pt x="4616824" y="785738"/>
                  <a:pt x="4612342" y="767809"/>
                </a:cubicBezTo>
                <a:cubicBezTo>
                  <a:pt x="4607859" y="705056"/>
                  <a:pt x="4606245" y="642032"/>
                  <a:pt x="4598894" y="579550"/>
                </a:cubicBezTo>
                <a:cubicBezTo>
                  <a:pt x="4597238" y="565473"/>
                  <a:pt x="4592740" y="551363"/>
                  <a:pt x="4585447" y="539209"/>
                </a:cubicBezTo>
                <a:cubicBezTo>
                  <a:pt x="4578924" y="528337"/>
                  <a:pt x="4567518" y="521279"/>
                  <a:pt x="4558553" y="512314"/>
                </a:cubicBezTo>
                <a:cubicBezTo>
                  <a:pt x="4555547" y="488266"/>
                  <a:pt x="4545585" y="351430"/>
                  <a:pt x="4518212" y="324056"/>
                </a:cubicBezTo>
                <a:cubicBezTo>
                  <a:pt x="4509247" y="315091"/>
                  <a:pt x="4499238" y="307061"/>
                  <a:pt x="4491318" y="297161"/>
                </a:cubicBezTo>
                <a:cubicBezTo>
                  <a:pt x="4481222" y="284541"/>
                  <a:pt x="4476587" y="267462"/>
                  <a:pt x="4464424" y="256820"/>
                </a:cubicBezTo>
                <a:cubicBezTo>
                  <a:pt x="4428161" y="225090"/>
                  <a:pt x="4354759" y="180115"/>
                  <a:pt x="4303059" y="176138"/>
                </a:cubicBezTo>
                <a:lnTo>
                  <a:pt x="4128247" y="162691"/>
                </a:lnTo>
                <a:cubicBezTo>
                  <a:pt x="4092272" y="159265"/>
                  <a:pt x="4056530" y="153726"/>
                  <a:pt x="4020671" y="149244"/>
                </a:cubicBezTo>
                <a:cubicBezTo>
                  <a:pt x="3993877" y="140313"/>
                  <a:pt x="3953558" y="125727"/>
                  <a:pt x="3926542" y="122350"/>
                </a:cubicBezTo>
                <a:cubicBezTo>
                  <a:pt x="3872984" y="115655"/>
                  <a:pt x="3818965" y="113385"/>
                  <a:pt x="3765177" y="108903"/>
                </a:cubicBezTo>
                <a:cubicBezTo>
                  <a:pt x="3493070" y="18201"/>
                  <a:pt x="3772871" y="107271"/>
                  <a:pt x="2998694" y="68561"/>
                </a:cubicBezTo>
                <a:cubicBezTo>
                  <a:pt x="2885995" y="62926"/>
                  <a:pt x="2953254" y="58463"/>
                  <a:pt x="2877671" y="41667"/>
                </a:cubicBezTo>
                <a:cubicBezTo>
                  <a:pt x="2844086" y="34204"/>
                  <a:pt x="2732887" y="19063"/>
                  <a:pt x="2702859" y="14773"/>
                </a:cubicBezTo>
                <a:cubicBezTo>
                  <a:pt x="2585976" y="-24188"/>
                  <a:pt x="2743200" y="25979"/>
                  <a:pt x="2447365" y="28220"/>
                </a:cubicBezTo>
                <a:close/>
              </a:path>
            </a:pathLst>
          </a:custGeom>
          <a:solidFill>
            <a:srgbClr val="FFFF00">
              <a:alpha val="4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766540" y="3559126"/>
            <a:ext cx="4438300" cy="2534673"/>
          </a:xfrm>
          <a:custGeom>
            <a:avLst/>
            <a:gdLst>
              <a:gd name="connsiteX0" fmla="*/ 4252045 w 4438300"/>
              <a:gd name="connsiteY0" fmla="*/ 0 h 2534673"/>
              <a:gd name="connsiteX1" fmla="*/ 3984758 w 4438300"/>
              <a:gd name="connsiteY1" fmla="*/ 464234 h 2534673"/>
              <a:gd name="connsiteX2" fmla="*/ 3956623 w 4438300"/>
              <a:gd name="connsiteY2" fmla="*/ 506437 h 2534673"/>
              <a:gd name="connsiteX3" fmla="*/ 3970691 w 4438300"/>
              <a:gd name="connsiteY3" fmla="*/ 703385 h 2534673"/>
              <a:gd name="connsiteX4" fmla="*/ 3998826 w 4438300"/>
              <a:gd name="connsiteY4" fmla="*/ 900332 h 2534673"/>
              <a:gd name="connsiteX5" fmla="*/ 4026962 w 4438300"/>
              <a:gd name="connsiteY5" fmla="*/ 984739 h 2534673"/>
              <a:gd name="connsiteX6" fmla="*/ 4055097 w 4438300"/>
              <a:gd name="connsiteY6" fmla="*/ 1083212 h 2534673"/>
              <a:gd name="connsiteX7" fmla="*/ 4041029 w 4438300"/>
              <a:gd name="connsiteY7" fmla="*/ 1336431 h 2534673"/>
              <a:gd name="connsiteX8" fmla="*/ 4012894 w 4438300"/>
              <a:gd name="connsiteY8" fmla="*/ 1406769 h 2534673"/>
              <a:gd name="connsiteX9" fmla="*/ 3984758 w 4438300"/>
              <a:gd name="connsiteY9" fmla="*/ 1491176 h 2534673"/>
              <a:gd name="connsiteX10" fmla="*/ 3970691 w 4438300"/>
              <a:gd name="connsiteY10" fmla="*/ 1533379 h 2534673"/>
              <a:gd name="connsiteX11" fmla="*/ 3830014 w 4438300"/>
              <a:gd name="connsiteY11" fmla="*/ 1617785 h 2534673"/>
              <a:gd name="connsiteX12" fmla="*/ 3745608 w 4438300"/>
              <a:gd name="connsiteY12" fmla="*/ 1645920 h 2534673"/>
              <a:gd name="connsiteX13" fmla="*/ 3703405 w 4438300"/>
              <a:gd name="connsiteY13" fmla="*/ 1659988 h 2534673"/>
              <a:gd name="connsiteX14" fmla="*/ 3281374 w 4438300"/>
              <a:gd name="connsiteY14" fmla="*/ 1674056 h 2534673"/>
              <a:gd name="connsiteX15" fmla="*/ 3225103 w 4438300"/>
              <a:gd name="connsiteY15" fmla="*/ 1659988 h 2534673"/>
              <a:gd name="connsiteX16" fmla="*/ 1930875 w 4438300"/>
              <a:gd name="connsiteY16" fmla="*/ 1631852 h 2534673"/>
              <a:gd name="connsiteX17" fmla="*/ 650715 w 4438300"/>
              <a:gd name="connsiteY17" fmla="*/ 1631852 h 2534673"/>
              <a:gd name="connsiteX18" fmla="*/ 439700 w 4438300"/>
              <a:gd name="connsiteY18" fmla="*/ 1659988 h 2534673"/>
              <a:gd name="connsiteX19" fmla="*/ 397497 w 4438300"/>
              <a:gd name="connsiteY19" fmla="*/ 1674056 h 2534673"/>
              <a:gd name="connsiteX20" fmla="*/ 299023 w 4438300"/>
              <a:gd name="connsiteY20" fmla="*/ 1702191 h 2534673"/>
              <a:gd name="connsiteX21" fmla="*/ 200549 w 4438300"/>
              <a:gd name="connsiteY21" fmla="*/ 1716259 h 2534673"/>
              <a:gd name="connsiteX22" fmla="*/ 158346 w 4438300"/>
              <a:gd name="connsiteY22" fmla="*/ 1744394 h 2534673"/>
              <a:gd name="connsiteX23" fmla="*/ 116143 w 4438300"/>
              <a:gd name="connsiteY23" fmla="*/ 1758462 h 2534673"/>
              <a:gd name="connsiteX24" fmla="*/ 45805 w 4438300"/>
              <a:gd name="connsiteY24" fmla="*/ 1842868 h 2534673"/>
              <a:gd name="connsiteX25" fmla="*/ 17669 w 4438300"/>
              <a:gd name="connsiteY25" fmla="*/ 1871003 h 2534673"/>
              <a:gd name="connsiteX26" fmla="*/ 17669 w 4438300"/>
              <a:gd name="connsiteY26" fmla="*/ 2096086 h 2534673"/>
              <a:gd name="connsiteX27" fmla="*/ 45805 w 4438300"/>
              <a:gd name="connsiteY27" fmla="*/ 2124222 h 2534673"/>
              <a:gd name="connsiteX28" fmla="*/ 73940 w 4438300"/>
              <a:gd name="connsiteY28" fmla="*/ 2166425 h 2534673"/>
              <a:gd name="connsiteX29" fmla="*/ 88008 w 4438300"/>
              <a:gd name="connsiteY29" fmla="*/ 2208628 h 2534673"/>
              <a:gd name="connsiteX30" fmla="*/ 172414 w 4438300"/>
              <a:gd name="connsiteY30" fmla="*/ 2278966 h 2534673"/>
              <a:gd name="connsiteX31" fmla="*/ 256820 w 4438300"/>
              <a:gd name="connsiteY31" fmla="*/ 2307102 h 2534673"/>
              <a:gd name="connsiteX32" fmla="*/ 299023 w 4438300"/>
              <a:gd name="connsiteY32" fmla="*/ 2321169 h 2534673"/>
              <a:gd name="connsiteX33" fmla="*/ 397497 w 4438300"/>
              <a:gd name="connsiteY33" fmla="*/ 2335237 h 2534673"/>
              <a:gd name="connsiteX34" fmla="*/ 4322383 w 4438300"/>
              <a:gd name="connsiteY34" fmla="*/ 2349305 h 2534673"/>
              <a:gd name="connsiteX35" fmla="*/ 4364586 w 4438300"/>
              <a:gd name="connsiteY35" fmla="*/ 2082019 h 2534673"/>
              <a:gd name="connsiteX36" fmla="*/ 4392722 w 4438300"/>
              <a:gd name="connsiteY36" fmla="*/ 2039816 h 2534673"/>
              <a:gd name="connsiteX37" fmla="*/ 4420857 w 4438300"/>
              <a:gd name="connsiteY37" fmla="*/ 1252025 h 2534673"/>
              <a:gd name="connsiteX38" fmla="*/ 4434925 w 4438300"/>
              <a:gd name="connsiteY38" fmla="*/ 1209822 h 2534673"/>
              <a:gd name="connsiteX39" fmla="*/ 4420857 w 4438300"/>
              <a:gd name="connsiteY39" fmla="*/ 126609 h 2534673"/>
              <a:gd name="connsiteX40" fmla="*/ 4252045 w 4438300"/>
              <a:gd name="connsiteY40" fmla="*/ 84406 h 2534673"/>
              <a:gd name="connsiteX41" fmla="*/ 4209842 w 4438300"/>
              <a:gd name="connsiteY41" fmla="*/ 70339 h 2534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438300" h="2534673">
                <a:moveTo>
                  <a:pt x="4252045" y="0"/>
                </a:moveTo>
                <a:cubicBezTo>
                  <a:pt x="4162949" y="154745"/>
                  <a:pt x="4074730" y="309997"/>
                  <a:pt x="3984758" y="464234"/>
                </a:cubicBezTo>
                <a:cubicBezTo>
                  <a:pt x="3976239" y="478838"/>
                  <a:pt x="3957616" y="489559"/>
                  <a:pt x="3956623" y="506437"/>
                </a:cubicBezTo>
                <a:cubicBezTo>
                  <a:pt x="3952758" y="572140"/>
                  <a:pt x="3964732" y="637839"/>
                  <a:pt x="3970691" y="703385"/>
                </a:cubicBezTo>
                <a:cubicBezTo>
                  <a:pt x="3973071" y="729565"/>
                  <a:pt x="3990029" y="865146"/>
                  <a:pt x="3998826" y="900332"/>
                </a:cubicBezTo>
                <a:cubicBezTo>
                  <a:pt x="4006019" y="929104"/>
                  <a:pt x="4019769" y="955967"/>
                  <a:pt x="4026962" y="984739"/>
                </a:cubicBezTo>
                <a:cubicBezTo>
                  <a:pt x="4044625" y="1055395"/>
                  <a:pt x="4034915" y="1022667"/>
                  <a:pt x="4055097" y="1083212"/>
                </a:cubicBezTo>
                <a:cubicBezTo>
                  <a:pt x="4050408" y="1167618"/>
                  <a:pt x="4051963" y="1252605"/>
                  <a:pt x="4041029" y="1336431"/>
                </a:cubicBezTo>
                <a:cubicBezTo>
                  <a:pt x="4037763" y="1361471"/>
                  <a:pt x="4021524" y="1383037"/>
                  <a:pt x="4012894" y="1406769"/>
                </a:cubicBezTo>
                <a:cubicBezTo>
                  <a:pt x="4002759" y="1434641"/>
                  <a:pt x="3994136" y="1463040"/>
                  <a:pt x="3984758" y="1491176"/>
                </a:cubicBezTo>
                <a:cubicBezTo>
                  <a:pt x="3980069" y="1505244"/>
                  <a:pt x="3983406" y="1525750"/>
                  <a:pt x="3970691" y="1533379"/>
                </a:cubicBezTo>
                <a:cubicBezTo>
                  <a:pt x="3923799" y="1561514"/>
                  <a:pt x="3881893" y="1600492"/>
                  <a:pt x="3830014" y="1617785"/>
                </a:cubicBezTo>
                <a:lnTo>
                  <a:pt x="3745608" y="1645920"/>
                </a:lnTo>
                <a:lnTo>
                  <a:pt x="3703405" y="1659988"/>
                </a:lnTo>
                <a:cubicBezTo>
                  <a:pt x="3583402" y="1779986"/>
                  <a:pt x="3678259" y="1698861"/>
                  <a:pt x="3281374" y="1674056"/>
                </a:cubicBezTo>
                <a:cubicBezTo>
                  <a:pt x="3262077" y="1672850"/>
                  <a:pt x="3244394" y="1661274"/>
                  <a:pt x="3225103" y="1659988"/>
                </a:cubicBezTo>
                <a:cubicBezTo>
                  <a:pt x="2919647" y="1639624"/>
                  <a:pt x="2043707" y="1633562"/>
                  <a:pt x="1930875" y="1631852"/>
                </a:cubicBezTo>
                <a:cubicBezTo>
                  <a:pt x="1498346" y="1487682"/>
                  <a:pt x="1870740" y="1606697"/>
                  <a:pt x="650715" y="1631852"/>
                </a:cubicBezTo>
                <a:cubicBezTo>
                  <a:pt x="617121" y="1632545"/>
                  <a:pt x="484467" y="1650040"/>
                  <a:pt x="439700" y="1659988"/>
                </a:cubicBezTo>
                <a:cubicBezTo>
                  <a:pt x="425224" y="1663205"/>
                  <a:pt x="411700" y="1669795"/>
                  <a:pt x="397497" y="1674056"/>
                </a:cubicBezTo>
                <a:cubicBezTo>
                  <a:pt x="364799" y="1683865"/>
                  <a:pt x="332403" y="1695038"/>
                  <a:pt x="299023" y="1702191"/>
                </a:cubicBezTo>
                <a:cubicBezTo>
                  <a:pt x="266601" y="1709139"/>
                  <a:pt x="233374" y="1711570"/>
                  <a:pt x="200549" y="1716259"/>
                </a:cubicBezTo>
                <a:cubicBezTo>
                  <a:pt x="186481" y="1725637"/>
                  <a:pt x="173468" y="1736833"/>
                  <a:pt x="158346" y="1744394"/>
                </a:cubicBezTo>
                <a:cubicBezTo>
                  <a:pt x="145083" y="1751026"/>
                  <a:pt x="128481" y="1750237"/>
                  <a:pt x="116143" y="1758462"/>
                </a:cubicBezTo>
                <a:cubicBezTo>
                  <a:pt x="73176" y="1787107"/>
                  <a:pt x="75465" y="1805794"/>
                  <a:pt x="45805" y="1842868"/>
                </a:cubicBezTo>
                <a:cubicBezTo>
                  <a:pt x="37519" y="1853225"/>
                  <a:pt x="27048" y="1861625"/>
                  <a:pt x="17669" y="1871003"/>
                </a:cubicBezTo>
                <a:cubicBezTo>
                  <a:pt x="-1202" y="1965366"/>
                  <a:pt x="-10157" y="1975506"/>
                  <a:pt x="17669" y="2096086"/>
                </a:cubicBezTo>
                <a:cubicBezTo>
                  <a:pt x="20651" y="2109010"/>
                  <a:pt x="37519" y="2113865"/>
                  <a:pt x="45805" y="2124222"/>
                </a:cubicBezTo>
                <a:cubicBezTo>
                  <a:pt x="56367" y="2137424"/>
                  <a:pt x="66379" y="2151303"/>
                  <a:pt x="73940" y="2166425"/>
                </a:cubicBezTo>
                <a:cubicBezTo>
                  <a:pt x="80572" y="2179688"/>
                  <a:pt x="79783" y="2196290"/>
                  <a:pt x="88008" y="2208628"/>
                </a:cubicBezTo>
                <a:cubicBezTo>
                  <a:pt x="101957" y="2229552"/>
                  <a:pt x="147828" y="2268039"/>
                  <a:pt x="172414" y="2278966"/>
                </a:cubicBezTo>
                <a:cubicBezTo>
                  <a:pt x="199515" y="2291011"/>
                  <a:pt x="228685" y="2297724"/>
                  <a:pt x="256820" y="2307102"/>
                </a:cubicBezTo>
                <a:cubicBezTo>
                  <a:pt x="270888" y="2311791"/>
                  <a:pt x="284343" y="2319072"/>
                  <a:pt x="299023" y="2321169"/>
                </a:cubicBezTo>
                <a:lnTo>
                  <a:pt x="397497" y="2335237"/>
                </a:lnTo>
                <a:cubicBezTo>
                  <a:pt x="1696379" y="2768193"/>
                  <a:pt x="452246" y="2363481"/>
                  <a:pt x="4322383" y="2349305"/>
                </a:cubicBezTo>
                <a:cubicBezTo>
                  <a:pt x="4325960" y="2302800"/>
                  <a:pt x="4323309" y="2143933"/>
                  <a:pt x="4364586" y="2082019"/>
                </a:cubicBezTo>
                <a:lnTo>
                  <a:pt x="4392722" y="2039816"/>
                </a:lnTo>
                <a:cubicBezTo>
                  <a:pt x="4393102" y="2021958"/>
                  <a:pt x="4385255" y="1465632"/>
                  <a:pt x="4420857" y="1252025"/>
                </a:cubicBezTo>
                <a:cubicBezTo>
                  <a:pt x="4423295" y="1237398"/>
                  <a:pt x="4430236" y="1223890"/>
                  <a:pt x="4434925" y="1209822"/>
                </a:cubicBezTo>
                <a:cubicBezTo>
                  <a:pt x="4430236" y="848751"/>
                  <a:pt x="4452728" y="486301"/>
                  <a:pt x="4420857" y="126609"/>
                </a:cubicBezTo>
                <a:cubicBezTo>
                  <a:pt x="4419144" y="107279"/>
                  <a:pt x="4260147" y="86207"/>
                  <a:pt x="4252045" y="84406"/>
                </a:cubicBezTo>
                <a:cubicBezTo>
                  <a:pt x="4237570" y="81189"/>
                  <a:pt x="4209842" y="70339"/>
                  <a:pt x="4209842" y="70339"/>
                </a:cubicBezTo>
              </a:path>
            </a:pathLst>
          </a:custGeom>
          <a:solidFill>
            <a:srgbClr val="FFFF00">
              <a:alpha val="4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210235" y="3410527"/>
            <a:ext cx="6639635" cy="1752316"/>
          </a:xfrm>
          <a:custGeom>
            <a:avLst/>
            <a:gdLst>
              <a:gd name="connsiteX0" fmla="*/ 3896751 w 4150067"/>
              <a:gd name="connsiteY0" fmla="*/ 21990 h 1752316"/>
              <a:gd name="connsiteX1" fmla="*/ 3545059 w 4150067"/>
              <a:gd name="connsiteY1" fmla="*/ 401818 h 1752316"/>
              <a:gd name="connsiteX2" fmla="*/ 3530991 w 4150067"/>
              <a:gd name="connsiteY2" fmla="*/ 795713 h 1752316"/>
              <a:gd name="connsiteX3" fmla="*/ 3474720 w 4150067"/>
              <a:gd name="connsiteY3" fmla="*/ 809781 h 1752316"/>
              <a:gd name="connsiteX4" fmla="*/ 3390314 w 4150067"/>
              <a:gd name="connsiteY4" fmla="*/ 837916 h 1752316"/>
              <a:gd name="connsiteX5" fmla="*/ 2799471 w 4150067"/>
              <a:gd name="connsiteY5" fmla="*/ 851984 h 1752316"/>
              <a:gd name="connsiteX6" fmla="*/ 2658794 w 4150067"/>
              <a:gd name="connsiteY6" fmla="*/ 908255 h 1752316"/>
              <a:gd name="connsiteX7" fmla="*/ 2518117 w 4150067"/>
              <a:gd name="connsiteY7" fmla="*/ 950458 h 1752316"/>
              <a:gd name="connsiteX8" fmla="*/ 2349305 w 4150067"/>
              <a:gd name="connsiteY8" fmla="*/ 1006728 h 1752316"/>
              <a:gd name="connsiteX9" fmla="*/ 2264899 w 4150067"/>
              <a:gd name="connsiteY9" fmla="*/ 1034864 h 1752316"/>
              <a:gd name="connsiteX10" fmla="*/ 2152357 w 4150067"/>
              <a:gd name="connsiteY10" fmla="*/ 1048931 h 1752316"/>
              <a:gd name="connsiteX11" fmla="*/ 2039815 w 4150067"/>
              <a:gd name="connsiteY11" fmla="*/ 1077067 h 1752316"/>
              <a:gd name="connsiteX12" fmla="*/ 1927274 w 4150067"/>
              <a:gd name="connsiteY12" fmla="*/ 1091135 h 1752316"/>
              <a:gd name="connsiteX13" fmla="*/ 1800665 w 4150067"/>
              <a:gd name="connsiteY13" fmla="*/ 1119270 h 1752316"/>
              <a:gd name="connsiteX14" fmla="*/ 1575582 w 4150067"/>
              <a:gd name="connsiteY14" fmla="*/ 1133338 h 1752316"/>
              <a:gd name="connsiteX15" fmla="*/ 1308295 w 4150067"/>
              <a:gd name="connsiteY15" fmla="*/ 1175541 h 1752316"/>
              <a:gd name="connsiteX16" fmla="*/ 858129 w 4150067"/>
              <a:gd name="connsiteY16" fmla="*/ 1189608 h 1752316"/>
              <a:gd name="connsiteX17" fmla="*/ 661182 w 4150067"/>
              <a:gd name="connsiteY17" fmla="*/ 1231811 h 1752316"/>
              <a:gd name="connsiteX18" fmla="*/ 562708 w 4150067"/>
              <a:gd name="connsiteY18" fmla="*/ 1259947 h 1752316"/>
              <a:gd name="connsiteX19" fmla="*/ 42203 w 4150067"/>
              <a:gd name="connsiteY19" fmla="*/ 1274015 h 1752316"/>
              <a:gd name="connsiteX20" fmla="*/ 0 w 4150067"/>
              <a:gd name="connsiteY20" fmla="*/ 1513165 h 1752316"/>
              <a:gd name="connsiteX21" fmla="*/ 14068 w 4150067"/>
              <a:gd name="connsiteY21" fmla="*/ 1639775 h 1752316"/>
              <a:gd name="connsiteX22" fmla="*/ 56271 w 4150067"/>
              <a:gd name="connsiteY22" fmla="*/ 1681978 h 1752316"/>
              <a:gd name="connsiteX23" fmla="*/ 196948 w 4150067"/>
              <a:gd name="connsiteY23" fmla="*/ 1752316 h 1752316"/>
              <a:gd name="connsiteX24" fmla="*/ 647114 w 4150067"/>
              <a:gd name="connsiteY24" fmla="*/ 1738248 h 1752316"/>
              <a:gd name="connsiteX25" fmla="*/ 689317 w 4150067"/>
              <a:gd name="connsiteY25" fmla="*/ 1724181 h 1752316"/>
              <a:gd name="connsiteX26" fmla="*/ 900332 w 4150067"/>
              <a:gd name="connsiteY26" fmla="*/ 1696045 h 1752316"/>
              <a:gd name="connsiteX27" fmla="*/ 928468 w 4150067"/>
              <a:gd name="connsiteY27" fmla="*/ 1667910 h 1752316"/>
              <a:gd name="connsiteX28" fmla="*/ 1280160 w 4150067"/>
              <a:gd name="connsiteY28" fmla="*/ 1653842 h 1752316"/>
              <a:gd name="connsiteX29" fmla="*/ 1364566 w 4150067"/>
              <a:gd name="connsiteY29" fmla="*/ 1639775 h 1752316"/>
              <a:gd name="connsiteX30" fmla="*/ 1688123 w 4150067"/>
              <a:gd name="connsiteY30" fmla="*/ 1625707 h 1752316"/>
              <a:gd name="connsiteX31" fmla="*/ 2335237 w 4150067"/>
              <a:gd name="connsiteY31" fmla="*/ 1639775 h 1752316"/>
              <a:gd name="connsiteX32" fmla="*/ 2433711 w 4150067"/>
              <a:gd name="connsiteY32" fmla="*/ 1653842 h 1752316"/>
              <a:gd name="connsiteX33" fmla="*/ 2574388 w 4150067"/>
              <a:gd name="connsiteY33" fmla="*/ 1681978 h 1752316"/>
              <a:gd name="connsiteX34" fmla="*/ 2757268 w 4150067"/>
              <a:gd name="connsiteY34" fmla="*/ 1724181 h 1752316"/>
              <a:gd name="connsiteX35" fmla="*/ 2799471 w 4150067"/>
              <a:gd name="connsiteY35" fmla="*/ 1738248 h 1752316"/>
              <a:gd name="connsiteX36" fmla="*/ 2982351 w 4150067"/>
              <a:gd name="connsiteY36" fmla="*/ 1752316 h 1752316"/>
              <a:gd name="connsiteX37" fmla="*/ 3854548 w 4150067"/>
              <a:gd name="connsiteY37" fmla="*/ 1738248 h 1752316"/>
              <a:gd name="connsiteX38" fmla="*/ 3896751 w 4150067"/>
              <a:gd name="connsiteY38" fmla="*/ 1724181 h 1752316"/>
              <a:gd name="connsiteX39" fmla="*/ 4079631 w 4150067"/>
              <a:gd name="connsiteY39" fmla="*/ 1696045 h 1752316"/>
              <a:gd name="connsiteX40" fmla="*/ 4107766 w 4150067"/>
              <a:gd name="connsiteY40" fmla="*/ 1639775 h 1752316"/>
              <a:gd name="connsiteX41" fmla="*/ 4135902 w 4150067"/>
              <a:gd name="connsiteY41" fmla="*/ 1611639 h 1752316"/>
              <a:gd name="connsiteX42" fmla="*/ 4107766 w 4150067"/>
              <a:gd name="connsiteY42" fmla="*/ 1077067 h 1752316"/>
              <a:gd name="connsiteX43" fmla="*/ 4093699 w 4150067"/>
              <a:gd name="connsiteY43" fmla="*/ 134531 h 1752316"/>
              <a:gd name="connsiteX44" fmla="*/ 4023360 w 4150067"/>
              <a:gd name="connsiteY44" fmla="*/ 78261 h 1752316"/>
              <a:gd name="connsiteX45" fmla="*/ 3896751 w 4150067"/>
              <a:gd name="connsiteY45" fmla="*/ 21990 h 1752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150067" h="1752316">
                <a:moveTo>
                  <a:pt x="3896751" y="21990"/>
                </a:moveTo>
                <a:cubicBezTo>
                  <a:pt x="3817034" y="75916"/>
                  <a:pt x="3618803" y="245822"/>
                  <a:pt x="3545059" y="401818"/>
                </a:cubicBezTo>
                <a:cubicBezTo>
                  <a:pt x="3488909" y="520597"/>
                  <a:pt x="3553314" y="666241"/>
                  <a:pt x="3530991" y="795713"/>
                </a:cubicBezTo>
                <a:cubicBezTo>
                  <a:pt x="3527706" y="814766"/>
                  <a:pt x="3493239" y="804225"/>
                  <a:pt x="3474720" y="809781"/>
                </a:cubicBezTo>
                <a:cubicBezTo>
                  <a:pt x="3446314" y="818303"/>
                  <a:pt x="3419963" y="837210"/>
                  <a:pt x="3390314" y="837916"/>
                </a:cubicBezTo>
                <a:lnTo>
                  <a:pt x="2799471" y="851984"/>
                </a:lnTo>
                <a:cubicBezTo>
                  <a:pt x="2704511" y="915290"/>
                  <a:pt x="2822695" y="842694"/>
                  <a:pt x="2658794" y="908255"/>
                </a:cubicBezTo>
                <a:cubicBezTo>
                  <a:pt x="2516627" y="965122"/>
                  <a:pt x="2775268" y="913721"/>
                  <a:pt x="2518117" y="950458"/>
                </a:cubicBezTo>
                <a:lnTo>
                  <a:pt x="2349305" y="1006728"/>
                </a:lnTo>
                <a:cubicBezTo>
                  <a:pt x="2321170" y="1016106"/>
                  <a:pt x="2294327" y="1031186"/>
                  <a:pt x="2264899" y="1034864"/>
                </a:cubicBezTo>
                <a:lnTo>
                  <a:pt x="2152357" y="1048931"/>
                </a:lnTo>
                <a:cubicBezTo>
                  <a:pt x="2101006" y="1066048"/>
                  <a:pt x="2102869" y="1067366"/>
                  <a:pt x="2039815" y="1077067"/>
                </a:cubicBezTo>
                <a:cubicBezTo>
                  <a:pt x="2002449" y="1082816"/>
                  <a:pt x="1964565" y="1084920"/>
                  <a:pt x="1927274" y="1091135"/>
                </a:cubicBezTo>
                <a:cubicBezTo>
                  <a:pt x="1861014" y="1102178"/>
                  <a:pt x="1873628" y="1112321"/>
                  <a:pt x="1800665" y="1119270"/>
                </a:cubicBezTo>
                <a:cubicBezTo>
                  <a:pt x="1725830" y="1126397"/>
                  <a:pt x="1650610" y="1128649"/>
                  <a:pt x="1575582" y="1133338"/>
                </a:cubicBezTo>
                <a:cubicBezTo>
                  <a:pt x="1472501" y="1167697"/>
                  <a:pt x="1492750" y="1164013"/>
                  <a:pt x="1308295" y="1175541"/>
                </a:cubicBezTo>
                <a:cubicBezTo>
                  <a:pt x="1158459" y="1184906"/>
                  <a:pt x="1008184" y="1184919"/>
                  <a:pt x="858129" y="1189608"/>
                </a:cubicBezTo>
                <a:cubicBezTo>
                  <a:pt x="748526" y="1244411"/>
                  <a:pt x="847855" y="1203093"/>
                  <a:pt x="661182" y="1231811"/>
                </a:cubicBezTo>
                <a:cubicBezTo>
                  <a:pt x="600987" y="1241072"/>
                  <a:pt x="632908" y="1256523"/>
                  <a:pt x="562708" y="1259947"/>
                </a:cubicBezTo>
                <a:cubicBezTo>
                  <a:pt x="389349" y="1268404"/>
                  <a:pt x="215705" y="1269326"/>
                  <a:pt x="42203" y="1274015"/>
                </a:cubicBezTo>
                <a:cubicBezTo>
                  <a:pt x="-2311" y="1407557"/>
                  <a:pt x="16753" y="1328886"/>
                  <a:pt x="0" y="1513165"/>
                </a:cubicBezTo>
                <a:cubicBezTo>
                  <a:pt x="4689" y="1555368"/>
                  <a:pt x="640" y="1599491"/>
                  <a:pt x="14068" y="1639775"/>
                </a:cubicBezTo>
                <a:cubicBezTo>
                  <a:pt x="20359" y="1658649"/>
                  <a:pt x="40567" y="1669764"/>
                  <a:pt x="56271" y="1681978"/>
                </a:cubicBezTo>
                <a:cubicBezTo>
                  <a:pt x="135607" y="1743683"/>
                  <a:pt x="119970" y="1733071"/>
                  <a:pt x="196948" y="1752316"/>
                </a:cubicBezTo>
                <a:cubicBezTo>
                  <a:pt x="347003" y="1747627"/>
                  <a:pt x="497230" y="1746813"/>
                  <a:pt x="647114" y="1738248"/>
                </a:cubicBezTo>
                <a:cubicBezTo>
                  <a:pt x="661918" y="1737402"/>
                  <a:pt x="674842" y="1727398"/>
                  <a:pt x="689317" y="1724181"/>
                </a:cubicBezTo>
                <a:cubicBezTo>
                  <a:pt x="752467" y="1710148"/>
                  <a:pt x="839372" y="1702819"/>
                  <a:pt x="900332" y="1696045"/>
                </a:cubicBezTo>
                <a:cubicBezTo>
                  <a:pt x="909711" y="1686667"/>
                  <a:pt x="915286" y="1669375"/>
                  <a:pt x="928468" y="1667910"/>
                </a:cubicBezTo>
                <a:cubicBezTo>
                  <a:pt x="1045075" y="1654954"/>
                  <a:pt x="1163079" y="1661396"/>
                  <a:pt x="1280160" y="1653842"/>
                </a:cubicBezTo>
                <a:cubicBezTo>
                  <a:pt x="1308624" y="1652006"/>
                  <a:pt x="1336110" y="1641737"/>
                  <a:pt x="1364566" y="1639775"/>
                </a:cubicBezTo>
                <a:cubicBezTo>
                  <a:pt x="1472264" y="1632348"/>
                  <a:pt x="1580271" y="1630396"/>
                  <a:pt x="1688123" y="1625707"/>
                </a:cubicBezTo>
                <a:lnTo>
                  <a:pt x="2335237" y="1639775"/>
                </a:lnTo>
                <a:cubicBezTo>
                  <a:pt x="2368371" y="1641025"/>
                  <a:pt x="2400939" y="1648800"/>
                  <a:pt x="2433711" y="1653842"/>
                </a:cubicBezTo>
                <a:cubicBezTo>
                  <a:pt x="2523386" y="1667638"/>
                  <a:pt x="2499801" y="1663331"/>
                  <a:pt x="2574388" y="1681978"/>
                </a:cubicBezTo>
                <a:cubicBezTo>
                  <a:pt x="2661735" y="1740209"/>
                  <a:pt x="2583231" y="1697406"/>
                  <a:pt x="2757268" y="1724181"/>
                </a:cubicBezTo>
                <a:cubicBezTo>
                  <a:pt x="2771924" y="1726436"/>
                  <a:pt x="2784757" y="1736409"/>
                  <a:pt x="2799471" y="1738248"/>
                </a:cubicBezTo>
                <a:cubicBezTo>
                  <a:pt x="2860139" y="1745831"/>
                  <a:pt x="2921391" y="1747627"/>
                  <a:pt x="2982351" y="1752316"/>
                </a:cubicBezTo>
                <a:lnTo>
                  <a:pt x="3854548" y="1738248"/>
                </a:lnTo>
                <a:cubicBezTo>
                  <a:pt x="3869370" y="1737792"/>
                  <a:pt x="3882365" y="1727777"/>
                  <a:pt x="3896751" y="1724181"/>
                </a:cubicBezTo>
                <a:cubicBezTo>
                  <a:pt x="3961202" y="1708068"/>
                  <a:pt x="4011288" y="1704588"/>
                  <a:pt x="4079631" y="1696045"/>
                </a:cubicBezTo>
                <a:cubicBezTo>
                  <a:pt x="4089009" y="1677288"/>
                  <a:pt x="4096134" y="1657224"/>
                  <a:pt x="4107766" y="1639775"/>
                </a:cubicBezTo>
                <a:cubicBezTo>
                  <a:pt x="4115123" y="1628739"/>
                  <a:pt x="4135544" y="1624898"/>
                  <a:pt x="4135902" y="1611639"/>
                </a:cubicBezTo>
                <a:cubicBezTo>
                  <a:pt x="4147495" y="1182700"/>
                  <a:pt x="4171401" y="1267967"/>
                  <a:pt x="4107766" y="1077067"/>
                </a:cubicBezTo>
                <a:cubicBezTo>
                  <a:pt x="4103077" y="762888"/>
                  <a:pt x="4102673" y="448616"/>
                  <a:pt x="4093699" y="134531"/>
                </a:cubicBezTo>
                <a:cubicBezTo>
                  <a:pt x="4092102" y="78632"/>
                  <a:pt x="4069785" y="89867"/>
                  <a:pt x="4023360" y="78261"/>
                </a:cubicBezTo>
                <a:cubicBezTo>
                  <a:pt x="3968699" y="23598"/>
                  <a:pt x="3976468" y="-31936"/>
                  <a:pt x="3896751" y="21990"/>
                </a:cubicBezTo>
                <a:close/>
              </a:path>
            </a:pathLst>
          </a:custGeom>
          <a:solidFill>
            <a:schemeClr val="accent4">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7262609" y="2666014"/>
            <a:ext cx="1539772" cy="1198899"/>
          </a:xfrm>
          <a:custGeom>
            <a:avLst/>
            <a:gdLst>
              <a:gd name="connsiteX0" fmla="*/ 1497170 w 1539772"/>
              <a:gd name="connsiteY0" fmla="*/ 279066 h 1198899"/>
              <a:gd name="connsiteX1" fmla="*/ 1469035 w 1539772"/>
              <a:gd name="connsiteY1" fmla="*/ 208728 h 1198899"/>
              <a:gd name="connsiteX2" fmla="*/ 132604 w 1539772"/>
              <a:gd name="connsiteY2" fmla="*/ 194660 h 1198899"/>
              <a:gd name="connsiteX3" fmla="*/ 76333 w 1539772"/>
              <a:gd name="connsiteY3" fmla="*/ 293134 h 1198899"/>
              <a:gd name="connsiteX4" fmla="*/ 62266 w 1539772"/>
              <a:gd name="connsiteY4" fmla="*/ 363472 h 1198899"/>
              <a:gd name="connsiteX5" fmla="*/ 34130 w 1539772"/>
              <a:gd name="connsiteY5" fmla="*/ 419743 h 1198899"/>
              <a:gd name="connsiteX6" fmla="*/ 5995 w 1539772"/>
              <a:gd name="connsiteY6" fmla="*/ 518217 h 1198899"/>
              <a:gd name="connsiteX7" fmla="*/ 62266 w 1539772"/>
              <a:gd name="connsiteY7" fmla="*/ 855842 h 1198899"/>
              <a:gd name="connsiteX8" fmla="*/ 104469 w 1539772"/>
              <a:gd name="connsiteY8" fmla="*/ 926180 h 1198899"/>
              <a:gd name="connsiteX9" fmla="*/ 146672 w 1539772"/>
              <a:gd name="connsiteY9" fmla="*/ 940248 h 1198899"/>
              <a:gd name="connsiteX10" fmla="*/ 188875 w 1539772"/>
              <a:gd name="connsiteY10" fmla="*/ 968383 h 1198899"/>
              <a:gd name="connsiteX11" fmla="*/ 217010 w 1539772"/>
              <a:gd name="connsiteY11" fmla="*/ 1010586 h 1198899"/>
              <a:gd name="connsiteX12" fmla="*/ 259213 w 1539772"/>
              <a:gd name="connsiteY12" fmla="*/ 1024654 h 1198899"/>
              <a:gd name="connsiteX13" fmla="*/ 329552 w 1539772"/>
              <a:gd name="connsiteY13" fmla="*/ 1052789 h 1198899"/>
              <a:gd name="connsiteX14" fmla="*/ 456161 w 1539772"/>
              <a:gd name="connsiteY14" fmla="*/ 1109060 h 1198899"/>
              <a:gd name="connsiteX15" fmla="*/ 512432 w 1539772"/>
              <a:gd name="connsiteY15" fmla="*/ 1123128 h 1198899"/>
              <a:gd name="connsiteX16" fmla="*/ 568703 w 1539772"/>
              <a:gd name="connsiteY16" fmla="*/ 1151263 h 1198899"/>
              <a:gd name="connsiteX17" fmla="*/ 667176 w 1539772"/>
              <a:gd name="connsiteY17" fmla="*/ 1165331 h 1198899"/>
              <a:gd name="connsiteX18" fmla="*/ 1032936 w 1539772"/>
              <a:gd name="connsiteY18" fmla="*/ 1165331 h 1198899"/>
              <a:gd name="connsiteX19" fmla="*/ 1089207 w 1539772"/>
              <a:gd name="connsiteY19" fmla="*/ 1109060 h 1198899"/>
              <a:gd name="connsiteX20" fmla="*/ 1159546 w 1539772"/>
              <a:gd name="connsiteY20" fmla="*/ 1080925 h 1198899"/>
              <a:gd name="connsiteX21" fmla="*/ 1229884 w 1539772"/>
              <a:gd name="connsiteY21" fmla="*/ 996519 h 1198899"/>
              <a:gd name="connsiteX22" fmla="*/ 1272087 w 1539772"/>
              <a:gd name="connsiteY22" fmla="*/ 968383 h 1198899"/>
              <a:gd name="connsiteX23" fmla="*/ 1328358 w 1539772"/>
              <a:gd name="connsiteY23" fmla="*/ 912112 h 1198899"/>
              <a:gd name="connsiteX24" fmla="*/ 1412764 w 1539772"/>
              <a:gd name="connsiteY24" fmla="*/ 841774 h 1198899"/>
              <a:gd name="connsiteX25" fmla="*/ 1426832 w 1539772"/>
              <a:gd name="connsiteY25" fmla="*/ 799571 h 1198899"/>
              <a:gd name="connsiteX26" fmla="*/ 1454967 w 1539772"/>
              <a:gd name="connsiteY26" fmla="*/ 757368 h 1198899"/>
              <a:gd name="connsiteX27" fmla="*/ 1497170 w 1539772"/>
              <a:gd name="connsiteY27" fmla="*/ 644826 h 1198899"/>
              <a:gd name="connsiteX28" fmla="*/ 1511238 w 1539772"/>
              <a:gd name="connsiteY28" fmla="*/ 560420 h 1198899"/>
              <a:gd name="connsiteX29" fmla="*/ 1525306 w 1539772"/>
              <a:gd name="connsiteY29" fmla="*/ 518217 h 1198899"/>
              <a:gd name="connsiteX30" fmla="*/ 1469035 w 1539772"/>
              <a:gd name="connsiteY30" fmla="*/ 222796 h 1198899"/>
              <a:gd name="connsiteX31" fmla="*/ 1426832 w 1539772"/>
              <a:gd name="connsiteY31" fmla="*/ 208728 h 1198899"/>
              <a:gd name="connsiteX32" fmla="*/ 1398696 w 1539772"/>
              <a:gd name="connsiteY32" fmla="*/ 208728 h 119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39772" h="1198899">
                <a:moveTo>
                  <a:pt x="1497170" y="279066"/>
                </a:moveTo>
                <a:cubicBezTo>
                  <a:pt x="1487792" y="255620"/>
                  <a:pt x="1479291" y="231804"/>
                  <a:pt x="1469035" y="208728"/>
                </a:cubicBezTo>
                <a:cubicBezTo>
                  <a:pt x="1270225" y="-238592"/>
                  <a:pt x="952955" y="168197"/>
                  <a:pt x="132604" y="194660"/>
                </a:cubicBezTo>
                <a:cubicBezTo>
                  <a:pt x="86559" y="378838"/>
                  <a:pt x="160146" y="125506"/>
                  <a:pt x="76333" y="293134"/>
                </a:cubicBezTo>
                <a:cubicBezTo>
                  <a:pt x="65640" y="314520"/>
                  <a:pt x="69827" y="340789"/>
                  <a:pt x="62266" y="363472"/>
                </a:cubicBezTo>
                <a:cubicBezTo>
                  <a:pt x="55634" y="383367"/>
                  <a:pt x="42391" y="400468"/>
                  <a:pt x="34130" y="419743"/>
                </a:cubicBezTo>
                <a:cubicBezTo>
                  <a:pt x="22024" y="447992"/>
                  <a:pt x="13132" y="489670"/>
                  <a:pt x="5995" y="518217"/>
                </a:cubicBezTo>
                <a:cubicBezTo>
                  <a:pt x="30409" y="1030900"/>
                  <a:pt x="-51544" y="704095"/>
                  <a:pt x="62266" y="855842"/>
                </a:cubicBezTo>
                <a:cubicBezTo>
                  <a:pt x="78672" y="877716"/>
                  <a:pt x="85135" y="906846"/>
                  <a:pt x="104469" y="926180"/>
                </a:cubicBezTo>
                <a:cubicBezTo>
                  <a:pt x="114954" y="936665"/>
                  <a:pt x="133409" y="933616"/>
                  <a:pt x="146672" y="940248"/>
                </a:cubicBezTo>
                <a:cubicBezTo>
                  <a:pt x="161794" y="947809"/>
                  <a:pt x="174807" y="959005"/>
                  <a:pt x="188875" y="968383"/>
                </a:cubicBezTo>
                <a:cubicBezTo>
                  <a:pt x="198253" y="982451"/>
                  <a:pt x="203808" y="1000024"/>
                  <a:pt x="217010" y="1010586"/>
                </a:cubicBezTo>
                <a:cubicBezTo>
                  <a:pt x="228589" y="1019849"/>
                  <a:pt x="245328" y="1019447"/>
                  <a:pt x="259213" y="1024654"/>
                </a:cubicBezTo>
                <a:cubicBezTo>
                  <a:pt x="282858" y="1033521"/>
                  <a:pt x="306476" y="1042533"/>
                  <a:pt x="329552" y="1052789"/>
                </a:cubicBezTo>
                <a:cubicBezTo>
                  <a:pt x="403096" y="1085475"/>
                  <a:pt x="372749" y="1081256"/>
                  <a:pt x="456161" y="1109060"/>
                </a:cubicBezTo>
                <a:cubicBezTo>
                  <a:pt x="474503" y="1115174"/>
                  <a:pt x="494329" y="1116339"/>
                  <a:pt x="512432" y="1123128"/>
                </a:cubicBezTo>
                <a:cubicBezTo>
                  <a:pt x="532068" y="1130491"/>
                  <a:pt x="548471" y="1145745"/>
                  <a:pt x="568703" y="1151263"/>
                </a:cubicBezTo>
                <a:cubicBezTo>
                  <a:pt x="600692" y="1159987"/>
                  <a:pt x="634352" y="1160642"/>
                  <a:pt x="667176" y="1165331"/>
                </a:cubicBezTo>
                <a:cubicBezTo>
                  <a:pt x="799091" y="1209304"/>
                  <a:pt x="787037" y="1210868"/>
                  <a:pt x="1032936" y="1165331"/>
                </a:cubicBezTo>
                <a:cubicBezTo>
                  <a:pt x="1059019" y="1160501"/>
                  <a:pt x="1064578" y="1118911"/>
                  <a:pt x="1089207" y="1109060"/>
                </a:cubicBezTo>
                <a:lnTo>
                  <a:pt x="1159546" y="1080925"/>
                </a:lnTo>
                <a:cubicBezTo>
                  <a:pt x="1187211" y="1039427"/>
                  <a:pt x="1189265" y="1030369"/>
                  <a:pt x="1229884" y="996519"/>
                </a:cubicBezTo>
                <a:cubicBezTo>
                  <a:pt x="1242873" y="985695"/>
                  <a:pt x="1259250" y="979386"/>
                  <a:pt x="1272087" y="968383"/>
                </a:cubicBezTo>
                <a:cubicBezTo>
                  <a:pt x="1292227" y="951120"/>
                  <a:pt x="1306287" y="926826"/>
                  <a:pt x="1328358" y="912112"/>
                </a:cubicBezTo>
                <a:cubicBezTo>
                  <a:pt x="1387114" y="872942"/>
                  <a:pt x="1358606" y="895932"/>
                  <a:pt x="1412764" y="841774"/>
                </a:cubicBezTo>
                <a:cubicBezTo>
                  <a:pt x="1417453" y="827706"/>
                  <a:pt x="1420200" y="812834"/>
                  <a:pt x="1426832" y="799571"/>
                </a:cubicBezTo>
                <a:cubicBezTo>
                  <a:pt x="1434393" y="784449"/>
                  <a:pt x="1449031" y="773199"/>
                  <a:pt x="1454967" y="757368"/>
                </a:cubicBezTo>
                <a:cubicBezTo>
                  <a:pt x="1507117" y="618300"/>
                  <a:pt x="1431189" y="743799"/>
                  <a:pt x="1497170" y="644826"/>
                </a:cubicBezTo>
                <a:cubicBezTo>
                  <a:pt x="1501859" y="616691"/>
                  <a:pt x="1505050" y="588264"/>
                  <a:pt x="1511238" y="560420"/>
                </a:cubicBezTo>
                <a:cubicBezTo>
                  <a:pt x="1514455" y="545944"/>
                  <a:pt x="1525306" y="533046"/>
                  <a:pt x="1525306" y="518217"/>
                </a:cubicBezTo>
                <a:cubicBezTo>
                  <a:pt x="1525306" y="343927"/>
                  <a:pt x="1582638" y="279598"/>
                  <a:pt x="1469035" y="222796"/>
                </a:cubicBezTo>
                <a:cubicBezTo>
                  <a:pt x="1455772" y="216164"/>
                  <a:pt x="1441373" y="211636"/>
                  <a:pt x="1426832" y="208728"/>
                </a:cubicBezTo>
                <a:cubicBezTo>
                  <a:pt x="1417635" y="206889"/>
                  <a:pt x="1408075" y="208728"/>
                  <a:pt x="1398696" y="208728"/>
                </a:cubicBezTo>
              </a:path>
            </a:pathLst>
          </a:cu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7791" y="2666014"/>
            <a:ext cx="1539772" cy="1198899"/>
          </a:xfrm>
          <a:custGeom>
            <a:avLst/>
            <a:gdLst>
              <a:gd name="connsiteX0" fmla="*/ 1497170 w 1539772"/>
              <a:gd name="connsiteY0" fmla="*/ 279066 h 1198899"/>
              <a:gd name="connsiteX1" fmla="*/ 1469035 w 1539772"/>
              <a:gd name="connsiteY1" fmla="*/ 208728 h 1198899"/>
              <a:gd name="connsiteX2" fmla="*/ 132604 w 1539772"/>
              <a:gd name="connsiteY2" fmla="*/ 194660 h 1198899"/>
              <a:gd name="connsiteX3" fmla="*/ 76333 w 1539772"/>
              <a:gd name="connsiteY3" fmla="*/ 293134 h 1198899"/>
              <a:gd name="connsiteX4" fmla="*/ 62266 w 1539772"/>
              <a:gd name="connsiteY4" fmla="*/ 363472 h 1198899"/>
              <a:gd name="connsiteX5" fmla="*/ 34130 w 1539772"/>
              <a:gd name="connsiteY5" fmla="*/ 419743 h 1198899"/>
              <a:gd name="connsiteX6" fmla="*/ 5995 w 1539772"/>
              <a:gd name="connsiteY6" fmla="*/ 518217 h 1198899"/>
              <a:gd name="connsiteX7" fmla="*/ 62266 w 1539772"/>
              <a:gd name="connsiteY7" fmla="*/ 855842 h 1198899"/>
              <a:gd name="connsiteX8" fmla="*/ 104469 w 1539772"/>
              <a:gd name="connsiteY8" fmla="*/ 926180 h 1198899"/>
              <a:gd name="connsiteX9" fmla="*/ 146672 w 1539772"/>
              <a:gd name="connsiteY9" fmla="*/ 940248 h 1198899"/>
              <a:gd name="connsiteX10" fmla="*/ 188875 w 1539772"/>
              <a:gd name="connsiteY10" fmla="*/ 968383 h 1198899"/>
              <a:gd name="connsiteX11" fmla="*/ 217010 w 1539772"/>
              <a:gd name="connsiteY11" fmla="*/ 1010586 h 1198899"/>
              <a:gd name="connsiteX12" fmla="*/ 259213 w 1539772"/>
              <a:gd name="connsiteY12" fmla="*/ 1024654 h 1198899"/>
              <a:gd name="connsiteX13" fmla="*/ 329552 w 1539772"/>
              <a:gd name="connsiteY13" fmla="*/ 1052789 h 1198899"/>
              <a:gd name="connsiteX14" fmla="*/ 456161 w 1539772"/>
              <a:gd name="connsiteY14" fmla="*/ 1109060 h 1198899"/>
              <a:gd name="connsiteX15" fmla="*/ 512432 w 1539772"/>
              <a:gd name="connsiteY15" fmla="*/ 1123128 h 1198899"/>
              <a:gd name="connsiteX16" fmla="*/ 568703 w 1539772"/>
              <a:gd name="connsiteY16" fmla="*/ 1151263 h 1198899"/>
              <a:gd name="connsiteX17" fmla="*/ 667176 w 1539772"/>
              <a:gd name="connsiteY17" fmla="*/ 1165331 h 1198899"/>
              <a:gd name="connsiteX18" fmla="*/ 1032936 w 1539772"/>
              <a:gd name="connsiteY18" fmla="*/ 1165331 h 1198899"/>
              <a:gd name="connsiteX19" fmla="*/ 1089207 w 1539772"/>
              <a:gd name="connsiteY19" fmla="*/ 1109060 h 1198899"/>
              <a:gd name="connsiteX20" fmla="*/ 1159546 w 1539772"/>
              <a:gd name="connsiteY20" fmla="*/ 1080925 h 1198899"/>
              <a:gd name="connsiteX21" fmla="*/ 1229884 w 1539772"/>
              <a:gd name="connsiteY21" fmla="*/ 996519 h 1198899"/>
              <a:gd name="connsiteX22" fmla="*/ 1272087 w 1539772"/>
              <a:gd name="connsiteY22" fmla="*/ 968383 h 1198899"/>
              <a:gd name="connsiteX23" fmla="*/ 1328358 w 1539772"/>
              <a:gd name="connsiteY23" fmla="*/ 912112 h 1198899"/>
              <a:gd name="connsiteX24" fmla="*/ 1412764 w 1539772"/>
              <a:gd name="connsiteY24" fmla="*/ 841774 h 1198899"/>
              <a:gd name="connsiteX25" fmla="*/ 1426832 w 1539772"/>
              <a:gd name="connsiteY25" fmla="*/ 799571 h 1198899"/>
              <a:gd name="connsiteX26" fmla="*/ 1454967 w 1539772"/>
              <a:gd name="connsiteY26" fmla="*/ 757368 h 1198899"/>
              <a:gd name="connsiteX27" fmla="*/ 1497170 w 1539772"/>
              <a:gd name="connsiteY27" fmla="*/ 644826 h 1198899"/>
              <a:gd name="connsiteX28" fmla="*/ 1511238 w 1539772"/>
              <a:gd name="connsiteY28" fmla="*/ 560420 h 1198899"/>
              <a:gd name="connsiteX29" fmla="*/ 1525306 w 1539772"/>
              <a:gd name="connsiteY29" fmla="*/ 518217 h 1198899"/>
              <a:gd name="connsiteX30" fmla="*/ 1469035 w 1539772"/>
              <a:gd name="connsiteY30" fmla="*/ 222796 h 1198899"/>
              <a:gd name="connsiteX31" fmla="*/ 1426832 w 1539772"/>
              <a:gd name="connsiteY31" fmla="*/ 208728 h 1198899"/>
              <a:gd name="connsiteX32" fmla="*/ 1398696 w 1539772"/>
              <a:gd name="connsiteY32" fmla="*/ 208728 h 119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39772" h="1198899">
                <a:moveTo>
                  <a:pt x="1497170" y="279066"/>
                </a:moveTo>
                <a:cubicBezTo>
                  <a:pt x="1487792" y="255620"/>
                  <a:pt x="1479291" y="231804"/>
                  <a:pt x="1469035" y="208728"/>
                </a:cubicBezTo>
                <a:cubicBezTo>
                  <a:pt x="1270225" y="-238592"/>
                  <a:pt x="952955" y="168197"/>
                  <a:pt x="132604" y="194660"/>
                </a:cubicBezTo>
                <a:cubicBezTo>
                  <a:pt x="86559" y="378838"/>
                  <a:pt x="160146" y="125506"/>
                  <a:pt x="76333" y="293134"/>
                </a:cubicBezTo>
                <a:cubicBezTo>
                  <a:pt x="65640" y="314520"/>
                  <a:pt x="69827" y="340789"/>
                  <a:pt x="62266" y="363472"/>
                </a:cubicBezTo>
                <a:cubicBezTo>
                  <a:pt x="55634" y="383367"/>
                  <a:pt x="42391" y="400468"/>
                  <a:pt x="34130" y="419743"/>
                </a:cubicBezTo>
                <a:cubicBezTo>
                  <a:pt x="22024" y="447992"/>
                  <a:pt x="13132" y="489670"/>
                  <a:pt x="5995" y="518217"/>
                </a:cubicBezTo>
                <a:cubicBezTo>
                  <a:pt x="30409" y="1030900"/>
                  <a:pt x="-51544" y="704095"/>
                  <a:pt x="62266" y="855842"/>
                </a:cubicBezTo>
                <a:cubicBezTo>
                  <a:pt x="78672" y="877716"/>
                  <a:pt x="85135" y="906846"/>
                  <a:pt x="104469" y="926180"/>
                </a:cubicBezTo>
                <a:cubicBezTo>
                  <a:pt x="114954" y="936665"/>
                  <a:pt x="133409" y="933616"/>
                  <a:pt x="146672" y="940248"/>
                </a:cubicBezTo>
                <a:cubicBezTo>
                  <a:pt x="161794" y="947809"/>
                  <a:pt x="174807" y="959005"/>
                  <a:pt x="188875" y="968383"/>
                </a:cubicBezTo>
                <a:cubicBezTo>
                  <a:pt x="198253" y="982451"/>
                  <a:pt x="203808" y="1000024"/>
                  <a:pt x="217010" y="1010586"/>
                </a:cubicBezTo>
                <a:cubicBezTo>
                  <a:pt x="228589" y="1019849"/>
                  <a:pt x="245328" y="1019447"/>
                  <a:pt x="259213" y="1024654"/>
                </a:cubicBezTo>
                <a:cubicBezTo>
                  <a:pt x="282858" y="1033521"/>
                  <a:pt x="306476" y="1042533"/>
                  <a:pt x="329552" y="1052789"/>
                </a:cubicBezTo>
                <a:cubicBezTo>
                  <a:pt x="403096" y="1085475"/>
                  <a:pt x="372749" y="1081256"/>
                  <a:pt x="456161" y="1109060"/>
                </a:cubicBezTo>
                <a:cubicBezTo>
                  <a:pt x="474503" y="1115174"/>
                  <a:pt x="494329" y="1116339"/>
                  <a:pt x="512432" y="1123128"/>
                </a:cubicBezTo>
                <a:cubicBezTo>
                  <a:pt x="532068" y="1130491"/>
                  <a:pt x="548471" y="1145745"/>
                  <a:pt x="568703" y="1151263"/>
                </a:cubicBezTo>
                <a:cubicBezTo>
                  <a:pt x="600692" y="1159987"/>
                  <a:pt x="634352" y="1160642"/>
                  <a:pt x="667176" y="1165331"/>
                </a:cubicBezTo>
                <a:cubicBezTo>
                  <a:pt x="799091" y="1209304"/>
                  <a:pt x="787037" y="1210868"/>
                  <a:pt x="1032936" y="1165331"/>
                </a:cubicBezTo>
                <a:cubicBezTo>
                  <a:pt x="1059019" y="1160501"/>
                  <a:pt x="1064578" y="1118911"/>
                  <a:pt x="1089207" y="1109060"/>
                </a:cubicBezTo>
                <a:lnTo>
                  <a:pt x="1159546" y="1080925"/>
                </a:lnTo>
                <a:cubicBezTo>
                  <a:pt x="1187211" y="1039427"/>
                  <a:pt x="1189265" y="1030369"/>
                  <a:pt x="1229884" y="996519"/>
                </a:cubicBezTo>
                <a:cubicBezTo>
                  <a:pt x="1242873" y="985695"/>
                  <a:pt x="1259250" y="979386"/>
                  <a:pt x="1272087" y="968383"/>
                </a:cubicBezTo>
                <a:cubicBezTo>
                  <a:pt x="1292227" y="951120"/>
                  <a:pt x="1306287" y="926826"/>
                  <a:pt x="1328358" y="912112"/>
                </a:cubicBezTo>
                <a:cubicBezTo>
                  <a:pt x="1387114" y="872942"/>
                  <a:pt x="1358606" y="895932"/>
                  <a:pt x="1412764" y="841774"/>
                </a:cubicBezTo>
                <a:cubicBezTo>
                  <a:pt x="1417453" y="827706"/>
                  <a:pt x="1420200" y="812834"/>
                  <a:pt x="1426832" y="799571"/>
                </a:cubicBezTo>
                <a:cubicBezTo>
                  <a:pt x="1434393" y="784449"/>
                  <a:pt x="1449031" y="773199"/>
                  <a:pt x="1454967" y="757368"/>
                </a:cubicBezTo>
                <a:cubicBezTo>
                  <a:pt x="1507117" y="618300"/>
                  <a:pt x="1431189" y="743799"/>
                  <a:pt x="1497170" y="644826"/>
                </a:cubicBezTo>
                <a:cubicBezTo>
                  <a:pt x="1501859" y="616691"/>
                  <a:pt x="1505050" y="588264"/>
                  <a:pt x="1511238" y="560420"/>
                </a:cubicBezTo>
                <a:cubicBezTo>
                  <a:pt x="1514455" y="545944"/>
                  <a:pt x="1525306" y="533046"/>
                  <a:pt x="1525306" y="518217"/>
                </a:cubicBezTo>
                <a:cubicBezTo>
                  <a:pt x="1525306" y="343927"/>
                  <a:pt x="1582638" y="279598"/>
                  <a:pt x="1469035" y="222796"/>
                </a:cubicBezTo>
                <a:cubicBezTo>
                  <a:pt x="1455772" y="216164"/>
                  <a:pt x="1441373" y="211636"/>
                  <a:pt x="1426832" y="208728"/>
                </a:cubicBezTo>
                <a:cubicBezTo>
                  <a:pt x="1417635" y="206889"/>
                  <a:pt x="1408075" y="208728"/>
                  <a:pt x="1398696" y="208728"/>
                </a:cubicBezTo>
              </a:path>
            </a:pathLst>
          </a:custGeom>
          <a:noFill/>
          <a:ln w="539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820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7" grpId="0" animBg="1"/>
      <p:bldP spid="8" grpId="0" animBg="1"/>
      <p:bldP spid="10"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Describe the types of borrowing that occur within financial markets within a country’s circular flow.</a:t>
            </a:r>
          </a:p>
          <a:p>
            <a:r>
              <a:rPr lang="en-US" dirty="0">
                <a:solidFill>
                  <a:srgbClr val="FF0000"/>
                </a:solidFill>
              </a:rPr>
              <a:t>The financial markets in a country can lend to:</a:t>
            </a:r>
          </a:p>
          <a:p>
            <a:pPr lvl="1"/>
            <a:r>
              <a:rPr lang="en-US" dirty="0">
                <a:solidFill>
                  <a:srgbClr val="FF0000"/>
                </a:solidFill>
              </a:rPr>
              <a:t>The government</a:t>
            </a:r>
          </a:p>
          <a:p>
            <a:pPr lvl="1"/>
            <a:r>
              <a:rPr lang="en-US" dirty="0">
                <a:solidFill>
                  <a:srgbClr val="FF0000"/>
                </a:solidFill>
              </a:rPr>
              <a:t>Firms</a:t>
            </a:r>
          </a:p>
          <a:p>
            <a:pPr lvl="1"/>
            <a:r>
              <a:rPr lang="en-US" dirty="0">
                <a:solidFill>
                  <a:srgbClr val="FF0000"/>
                </a:solidFill>
              </a:rPr>
              <a:t>Foreigners (foreign firms, foreign governments)</a:t>
            </a:r>
          </a:p>
          <a:p>
            <a:pPr lvl="1"/>
            <a:r>
              <a:rPr lang="en-US" dirty="0">
                <a:solidFill>
                  <a:srgbClr val="FF0000"/>
                </a:solidFill>
              </a:rPr>
              <a:t>Households (</a:t>
            </a:r>
            <a:r>
              <a:rPr lang="en-US" dirty="0" err="1">
                <a:solidFill>
                  <a:srgbClr val="FF0000"/>
                </a:solidFill>
              </a:rPr>
              <a:t>eg</a:t>
            </a:r>
            <a:r>
              <a:rPr lang="en-US" dirty="0">
                <a:solidFill>
                  <a:srgbClr val="FF0000"/>
                </a:solidFill>
              </a:rPr>
              <a:t>. to buy a house/car)</a:t>
            </a:r>
          </a:p>
        </p:txBody>
      </p:sp>
    </p:spTree>
    <p:extLst>
      <p:ext uri="{BB962C8B-B14F-4D97-AF65-F5344CB8AC3E}">
        <p14:creationId xmlns:p14="http://schemas.microsoft.com/office/powerpoint/2010/main" val="392699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51878" y="365125"/>
            <a:ext cx="9531710" cy="6296495"/>
          </a:xfrm>
          <a:prstGeom prst="rect">
            <a:avLst/>
          </a:prstGeom>
        </p:spPr>
      </p:pic>
      <p:sp>
        <p:nvSpPr>
          <p:cNvPr id="5" name="TextBox 4"/>
          <p:cNvSpPr txBox="1"/>
          <p:nvPr/>
        </p:nvSpPr>
        <p:spPr>
          <a:xfrm>
            <a:off x="6010835" y="1949824"/>
            <a:ext cx="971420" cy="369332"/>
          </a:xfrm>
          <a:prstGeom prst="rect">
            <a:avLst/>
          </a:prstGeom>
          <a:solidFill>
            <a:srgbClr val="FFFF00"/>
          </a:solidFill>
        </p:spPr>
        <p:txBody>
          <a:bodyPr wrap="none" rtlCol="0">
            <a:spAutoFit/>
          </a:bodyPr>
          <a:lstStyle/>
          <a:p>
            <a:r>
              <a:rPr lang="en-US" dirty="0">
                <a:solidFill>
                  <a:srgbClr val="FF0000"/>
                </a:solidFill>
              </a:rPr>
              <a:t>Incomes</a:t>
            </a:r>
          </a:p>
        </p:txBody>
      </p:sp>
      <p:sp>
        <p:nvSpPr>
          <p:cNvPr id="6" name="TextBox 5"/>
          <p:cNvSpPr txBox="1"/>
          <p:nvPr/>
        </p:nvSpPr>
        <p:spPr>
          <a:xfrm>
            <a:off x="8422341" y="3328706"/>
            <a:ext cx="486736" cy="369332"/>
          </a:xfrm>
          <a:prstGeom prst="rect">
            <a:avLst/>
          </a:prstGeom>
          <a:solidFill>
            <a:srgbClr val="FFFF00"/>
          </a:solidFill>
        </p:spPr>
        <p:txBody>
          <a:bodyPr wrap="none" rtlCol="0">
            <a:spAutoFit/>
          </a:bodyPr>
          <a:lstStyle/>
          <a:p>
            <a:r>
              <a:rPr lang="en-US" dirty="0">
                <a:solidFill>
                  <a:srgbClr val="FF0000"/>
                </a:solidFill>
              </a:rPr>
              <a:t>Tax</a:t>
            </a:r>
          </a:p>
        </p:txBody>
      </p:sp>
      <p:sp>
        <p:nvSpPr>
          <p:cNvPr id="7" name="TextBox 6"/>
          <p:cNvSpPr txBox="1"/>
          <p:nvPr/>
        </p:nvSpPr>
        <p:spPr>
          <a:xfrm>
            <a:off x="7507941" y="3832975"/>
            <a:ext cx="1332609" cy="276999"/>
          </a:xfrm>
          <a:prstGeom prst="rect">
            <a:avLst/>
          </a:prstGeom>
          <a:solidFill>
            <a:srgbClr val="FFFF00"/>
          </a:solidFill>
        </p:spPr>
        <p:txBody>
          <a:bodyPr wrap="none" rtlCol="0">
            <a:spAutoFit/>
          </a:bodyPr>
          <a:lstStyle/>
          <a:p>
            <a:r>
              <a:rPr lang="en-US" sz="1200" dirty="0">
                <a:solidFill>
                  <a:srgbClr val="FF0000"/>
                </a:solidFill>
              </a:rPr>
              <a:t>Transfer payments</a:t>
            </a:r>
          </a:p>
        </p:txBody>
      </p:sp>
      <p:sp>
        <p:nvSpPr>
          <p:cNvPr id="8" name="TextBox 7"/>
          <p:cNvSpPr txBox="1"/>
          <p:nvPr/>
        </p:nvSpPr>
        <p:spPr>
          <a:xfrm>
            <a:off x="5117733" y="6127234"/>
            <a:ext cx="1578445" cy="369332"/>
          </a:xfrm>
          <a:prstGeom prst="rect">
            <a:avLst/>
          </a:prstGeom>
          <a:solidFill>
            <a:srgbClr val="FFFF00"/>
          </a:solidFill>
        </p:spPr>
        <p:txBody>
          <a:bodyPr wrap="none" rtlCol="0">
            <a:spAutoFit/>
          </a:bodyPr>
          <a:lstStyle/>
          <a:p>
            <a:r>
              <a:rPr lang="en-US" dirty="0" err="1">
                <a:solidFill>
                  <a:srgbClr val="FF0000"/>
                </a:solidFill>
              </a:rPr>
              <a:t>Gov</a:t>
            </a:r>
            <a:r>
              <a:rPr lang="en-US" dirty="0">
                <a:solidFill>
                  <a:srgbClr val="FF0000"/>
                </a:solidFill>
              </a:rPr>
              <a:t> borrowing</a:t>
            </a:r>
          </a:p>
        </p:txBody>
      </p:sp>
      <p:sp>
        <p:nvSpPr>
          <p:cNvPr id="9" name="TextBox 8"/>
          <p:cNvSpPr txBox="1"/>
          <p:nvPr/>
        </p:nvSpPr>
        <p:spPr>
          <a:xfrm>
            <a:off x="4918100" y="5591261"/>
            <a:ext cx="1939313" cy="369332"/>
          </a:xfrm>
          <a:prstGeom prst="rect">
            <a:avLst/>
          </a:prstGeom>
          <a:solidFill>
            <a:srgbClr val="FFFF00"/>
          </a:solidFill>
        </p:spPr>
        <p:txBody>
          <a:bodyPr wrap="none" rtlCol="0">
            <a:spAutoFit/>
          </a:bodyPr>
          <a:lstStyle/>
          <a:p>
            <a:r>
              <a:rPr lang="en-US" dirty="0">
                <a:solidFill>
                  <a:srgbClr val="FF0000"/>
                </a:solidFill>
              </a:rPr>
              <a:t>Household Savings</a:t>
            </a:r>
          </a:p>
        </p:txBody>
      </p:sp>
      <p:sp>
        <p:nvSpPr>
          <p:cNvPr id="10" name="TextBox 9"/>
          <p:cNvSpPr txBox="1"/>
          <p:nvPr/>
        </p:nvSpPr>
        <p:spPr>
          <a:xfrm>
            <a:off x="744071" y="2134489"/>
            <a:ext cx="963705" cy="541475"/>
          </a:xfrm>
          <a:prstGeom prst="rect">
            <a:avLst/>
          </a:prstGeom>
          <a:solidFill>
            <a:srgbClr val="FFFF00"/>
          </a:solidFill>
        </p:spPr>
        <p:txBody>
          <a:bodyPr wrap="square" rtlCol="0">
            <a:spAutoFit/>
          </a:bodyPr>
          <a:lstStyle/>
          <a:p>
            <a:r>
              <a:rPr lang="en-US" sz="1400" dirty="0">
                <a:solidFill>
                  <a:srgbClr val="FF0000"/>
                </a:solidFill>
              </a:rPr>
              <a:t>Foreign borrowing</a:t>
            </a:r>
          </a:p>
        </p:txBody>
      </p:sp>
      <p:sp>
        <p:nvSpPr>
          <p:cNvPr id="11" name="TextBox 10"/>
          <p:cNvSpPr txBox="1"/>
          <p:nvPr/>
        </p:nvSpPr>
        <p:spPr>
          <a:xfrm>
            <a:off x="0" y="4952100"/>
            <a:ext cx="1026486" cy="646331"/>
          </a:xfrm>
          <a:prstGeom prst="rect">
            <a:avLst/>
          </a:prstGeom>
          <a:solidFill>
            <a:srgbClr val="FFFF00"/>
          </a:solidFill>
        </p:spPr>
        <p:txBody>
          <a:bodyPr wrap="square" rtlCol="0">
            <a:spAutoFit/>
          </a:bodyPr>
          <a:lstStyle/>
          <a:p>
            <a:r>
              <a:rPr lang="en-US" dirty="0">
                <a:solidFill>
                  <a:srgbClr val="FF0000"/>
                </a:solidFill>
              </a:rPr>
              <a:t>Foreign Lending</a:t>
            </a:r>
          </a:p>
        </p:txBody>
      </p:sp>
      <p:sp>
        <p:nvSpPr>
          <p:cNvPr id="12" name="TextBox 11"/>
          <p:cNvSpPr txBox="1"/>
          <p:nvPr/>
        </p:nvSpPr>
        <p:spPr>
          <a:xfrm>
            <a:off x="2757272" y="2048418"/>
            <a:ext cx="963705" cy="307777"/>
          </a:xfrm>
          <a:prstGeom prst="rect">
            <a:avLst/>
          </a:prstGeom>
          <a:solidFill>
            <a:srgbClr val="FFFF00"/>
          </a:solidFill>
        </p:spPr>
        <p:txBody>
          <a:bodyPr wrap="square" rtlCol="0">
            <a:spAutoFit/>
          </a:bodyPr>
          <a:lstStyle/>
          <a:p>
            <a:r>
              <a:rPr lang="en-US" sz="1400" dirty="0">
                <a:solidFill>
                  <a:srgbClr val="FF0000"/>
                </a:solidFill>
              </a:rPr>
              <a:t>Exports</a:t>
            </a:r>
          </a:p>
        </p:txBody>
      </p:sp>
      <p:sp>
        <p:nvSpPr>
          <p:cNvPr id="13" name="TextBox 12"/>
          <p:cNvSpPr txBox="1"/>
          <p:nvPr/>
        </p:nvSpPr>
        <p:spPr>
          <a:xfrm>
            <a:off x="3954395" y="2358166"/>
            <a:ext cx="963705" cy="307777"/>
          </a:xfrm>
          <a:prstGeom prst="rect">
            <a:avLst/>
          </a:prstGeom>
          <a:solidFill>
            <a:srgbClr val="FFFF00"/>
          </a:solidFill>
        </p:spPr>
        <p:txBody>
          <a:bodyPr wrap="square" rtlCol="0">
            <a:spAutoFit/>
          </a:bodyPr>
          <a:lstStyle/>
          <a:p>
            <a:r>
              <a:rPr lang="en-US" sz="1400" dirty="0">
                <a:solidFill>
                  <a:srgbClr val="FF0000"/>
                </a:solidFill>
              </a:rPr>
              <a:t>Imports</a:t>
            </a:r>
          </a:p>
        </p:txBody>
      </p:sp>
      <p:sp>
        <p:nvSpPr>
          <p:cNvPr id="14" name="TextBox 13"/>
          <p:cNvSpPr txBox="1"/>
          <p:nvPr/>
        </p:nvSpPr>
        <p:spPr>
          <a:xfrm>
            <a:off x="4918100" y="2972371"/>
            <a:ext cx="1462388" cy="369332"/>
          </a:xfrm>
          <a:prstGeom prst="rect">
            <a:avLst/>
          </a:prstGeom>
          <a:solidFill>
            <a:srgbClr val="FFFF00"/>
          </a:solidFill>
        </p:spPr>
        <p:txBody>
          <a:bodyPr wrap="none" rtlCol="0">
            <a:spAutoFit/>
          </a:bodyPr>
          <a:lstStyle/>
          <a:p>
            <a:r>
              <a:rPr lang="en-US" dirty="0">
                <a:solidFill>
                  <a:srgbClr val="FF0000"/>
                </a:solidFill>
              </a:rPr>
              <a:t>Corporate tax</a:t>
            </a:r>
          </a:p>
        </p:txBody>
      </p:sp>
      <p:sp>
        <p:nvSpPr>
          <p:cNvPr id="15" name="TextBox 14"/>
          <p:cNvSpPr txBox="1"/>
          <p:nvPr/>
        </p:nvSpPr>
        <p:spPr>
          <a:xfrm>
            <a:off x="2973859" y="3786808"/>
            <a:ext cx="1006686" cy="307777"/>
          </a:xfrm>
          <a:prstGeom prst="rect">
            <a:avLst/>
          </a:prstGeom>
          <a:solidFill>
            <a:srgbClr val="FFFF00"/>
          </a:solidFill>
        </p:spPr>
        <p:txBody>
          <a:bodyPr wrap="none" rtlCol="0">
            <a:spAutoFit/>
          </a:bodyPr>
          <a:lstStyle/>
          <a:p>
            <a:r>
              <a:rPr lang="en-US" sz="1400" dirty="0">
                <a:solidFill>
                  <a:srgbClr val="FF0000"/>
                </a:solidFill>
              </a:rPr>
              <a:t>Investment</a:t>
            </a:r>
          </a:p>
        </p:txBody>
      </p:sp>
      <p:sp>
        <p:nvSpPr>
          <p:cNvPr id="16" name="TextBox 15"/>
          <p:cNvSpPr txBox="1"/>
          <p:nvPr/>
        </p:nvSpPr>
        <p:spPr>
          <a:xfrm>
            <a:off x="6096000" y="5041276"/>
            <a:ext cx="1810752" cy="307777"/>
          </a:xfrm>
          <a:prstGeom prst="rect">
            <a:avLst/>
          </a:prstGeom>
          <a:solidFill>
            <a:srgbClr val="FFFF00"/>
          </a:solidFill>
        </p:spPr>
        <p:txBody>
          <a:bodyPr wrap="none" rtlCol="0">
            <a:spAutoFit/>
          </a:bodyPr>
          <a:lstStyle/>
          <a:p>
            <a:r>
              <a:rPr lang="en-US" sz="1400" dirty="0">
                <a:solidFill>
                  <a:srgbClr val="FF0000"/>
                </a:solidFill>
              </a:rPr>
              <a:t>Government spending</a:t>
            </a:r>
          </a:p>
        </p:txBody>
      </p:sp>
      <p:sp>
        <p:nvSpPr>
          <p:cNvPr id="17" name="TextBox 16"/>
          <p:cNvSpPr txBox="1"/>
          <p:nvPr/>
        </p:nvSpPr>
        <p:spPr>
          <a:xfrm>
            <a:off x="6344609" y="3800776"/>
            <a:ext cx="1163332" cy="307777"/>
          </a:xfrm>
          <a:prstGeom prst="rect">
            <a:avLst/>
          </a:prstGeom>
          <a:solidFill>
            <a:srgbClr val="FFFF00"/>
          </a:solidFill>
        </p:spPr>
        <p:txBody>
          <a:bodyPr wrap="none" rtlCol="0">
            <a:spAutoFit/>
          </a:bodyPr>
          <a:lstStyle/>
          <a:p>
            <a:r>
              <a:rPr lang="en-US" sz="1400" dirty="0">
                <a:solidFill>
                  <a:srgbClr val="FF0000"/>
                </a:solidFill>
              </a:rPr>
              <a:t>Consumption</a:t>
            </a:r>
          </a:p>
        </p:txBody>
      </p:sp>
      <p:sp>
        <p:nvSpPr>
          <p:cNvPr id="18" name="TextBox 17"/>
          <p:cNvSpPr txBox="1"/>
          <p:nvPr/>
        </p:nvSpPr>
        <p:spPr>
          <a:xfrm>
            <a:off x="2014814" y="4317378"/>
            <a:ext cx="1855573" cy="369332"/>
          </a:xfrm>
          <a:prstGeom prst="rect">
            <a:avLst/>
          </a:prstGeom>
          <a:solidFill>
            <a:srgbClr val="FFFF00"/>
          </a:solidFill>
        </p:spPr>
        <p:txBody>
          <a:bodyPr wrap="none" rtlCol="0">
            <a:spAutoFit/>
          </a:bodyPr>
          <a:lstStyle/>
          <a:p>
            <a:r>
              <a:rPr lang="en-US" dirty="0">
                <a:solidFill>
                  <a:srgbClr val="FF0000"/>
                </a:solidFill>
              </a:rPr>
              <a:t>Business Revenue</a:t>
            </a:r>
          </a:p>
        </p:txBody>
      </p:sp>
    </p:spTree>
    <p:extLst>
      <p:ext uri="{BB962C8B-B14F-4D97-AF65-F5344CB8AC3E}">
        <p14:creationId xmlns:p14="http://schemas.microsoft.com/office/powerpoint/2010/main" val="302820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106" y="1"/>
            <a:ext cx="10515600" cy="887506"/>
          </a:xfrm>
        </p:spPr>
        <p:txBody>
          <a:bodyPr/>
          <a:lstStyle/>
          <a:p>
            <a:r>
              <a:rPr lang="en-US" dirty="0"/>
              <a:t>Draw a full circular flow model</a:t>
            </a:r>
          </a:p>
        </p:txBody>
      </p:sp>
      <p:sp>
        <p:nvSpPr>
          <p:cNvPr id="3" name="Content Placeholder 2"/>
          <p:cNvSpPr>
            <a:spLocks noGrp="1"/>
          </p:cNvSpPr>
          <p:nvPr>
            <p:ph idx="1"/>
          </p:nvPr>
        </p:nvSpPr>
        <p:spPr>
          <a:xfrm>
            <a:off x="8695301" y="443753"/>
            <a:ext cx="3353264" cy="6118411"/>
          </a:xfrm>
        </p:spPr>
        <p:txBody>
          <a:bodyPr>
            <a:normAutofit fontScale="92500" lnSpcReduction="10000"/>
          </a:bodyPr>
          <a:lstStyle/>
          <a:p>
            <a:pPr marL="0" indent="0">
              <a:buNone/>
            </a:pPr>
            <a:r>
              <a:rPr lang="en-US" dirty="0"/>
              <a:t>Hint:</a:t>
            </a:r>
          </a:p>
          <a:p>
            <a:r>
              <a:rPr lang="en-US" dirty="0"/>
              <a:t>What are the 5 groups that move money?</a:t>
            </a:r>
          </a:p>
          <a:p>
            <a:r>
              <a:rPr lang="en-US" sz="1800" dirty="0">
                <a:solidFill>
                  <a:srgbClr val="FF0000"/>
                </a:solidFill>
              </a:rPr>
              <a:t>Households, firms, </a:t>
            </a:r>
            <a:r>
              <a:rPr lang="en-US" sz="1800" dirty="0" err="1">
                <a:solidFill>
                  <a:srgbClr val="FF0000"/>
                </a:solidFill>
              </a:rPr>
              <a:t>gov</a:t>
            </a:r>
            <a:r>
              <a:rPr lang="en-US" sz="1800" dirty="0">
                <a:solidFill>
                  <a:srgbClr val="FF0000"/>
                </a:solidFill>
              </a:rPr>
              <a:t>, rest of world, financial institutions</a:t>
            </a:r>
          </a:p>
          <a:p>
            <a:r>
              <a:rPr lang="en-US" dirty="0"/>
              <a:t>What does each group do?</a:t>
            </a:r>
          </a:p>
          <a:p>
            <a:r>
              <a:rPr lang="en-US" sz="2200" dirty="0">
                <a:solidFill>
                  <a:srgbClr val="FF0000"/>
                </a:solidFill>
              </a:rPr>
              <a:t>Households – buy, save</a:t>
            </a:r>
          </a:p>
          <a:p>
            <a:r>
              <a:rPr lang="en-US" sz="2200" dirty="0">
                <a:solidFill>
                  <a:srgbClr val="FF0000"/>
                </a:solidFill>
              </a:rPr>
              <a:t>Firms – borrowing and investment</a:t>
            </a:r>
          </a:p>
          <a:p>
            <a:r>
              <a:rPr lang="en-US" sz="2200" dirty="0">
                <a:solidFill>
                  <a:srgbClr val="FF0000"/>
                </a:solidFill>
              </a:rPr>
              <a:t>Government – tax, borrowing, government spending</a:t>
            </a:r>
          </a:p>
          <a:p>
            <a:r>
              <a:rPr lang="en-US" sz="2200" dirty="0">
                <a:solidFill>
                  <a:srgbClr val="FF0000"/>
                </a:solidFill>
              </a:rPr>
              <a:t>Banks – lending, collecting savings</a:t>
            </a:r>
          </a:p>
          <a:p>
            <a:r>
              <a:rPr lang="en-US" sz="2200" dirty="0">
                <a:solidFill>
                  <a:srgbClr val="FF0000"/>
                </a:solidFill>
              </a:rPr>
              <a:t>Rest of world – borrowing, lending, imports, exports</a:t>
            </a:r>
          </a:p>
        </p:txBody>
      </p:sp>
      <p:pic>
        <p:nvPicPr>
          <p:cNvPr id="4" name="Picture 3"/>
          <p:cNvPicPr>
            <a:picLocks noChangeAspect="1"/>
          </p:cNvPicPr>
          <p:nvPr/>
        </p:nvPicPr>
        <p:blipFill>
          <a:blip r:embed="rId2"/>
          <a:stretch>
            <a:fillRect/>
          </a:stretch>
        </p:blipFill>
        <p:spPr>
          <a:xfrm>
            <a:off x="632032" y="887507"/>
            <a:ext cx="8157399" cy="5782235"/>
          </a:xfrm>
          <a:prstGeom prst="rect">
            <a:avLst/>
          </a:prstGeom>
        </p:spPr>
      </p:pic>
    </p:spTree>
    <p:extLst>
      <p:ext uri="{BB962C8B-B14F-4D97-AF65-F5344CB8AC3E}">
        <p14:creationId xmlns:p14="http://schemas.microsoft.com/office/powerpoint/2010/main" val="263386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189934" y="115736"/>
            <a:ext cx="8804555" cy="6742264"/>
          </a:xfrm>
          <a:prstGeom prst="rect">
            <a:avLst/>
          </a:prstGeom>
        </p:spPr>
      </p:pic>
      <p:sp>
        <p:nvSpPr>
          <p:cNvPr id="5" name="TextBox 4"/>
          <p:cNvSpPr txBox="1"/>
          <p:nvPr/>
        </p:nvSpPr>
        <p:spPr>
          <a:xfrm>
            <a:off x="6901314" y="1825625"/>
            <a:ext cx="2675823" cy="369332"/>
          </a:xfrm>
          <a:prstGeom prst="rect">
            <a:avLst/>
          </a:prstGeom>
          <a:solidFill>
            <a:srgbClr val="FFFF00"/>
          </a:solidFill>
          <a:ln>
            <a:solidFill>
              <a:schemeClr val="tx1"/>
            </a:solidFill>
          </a:ln>
        </p:spPr>
        <p:txBody>
          <a:bodyPr wrap="square" rtlCol="0">
            <a:spAutoFit/>
          </a:bodyPr>
          <a:lstStyle/>
          <a:p>
            <a:r>
              <a:rPr lang="en-US" dirty="0">
                <a:solidFill>
                  <a:srgbClr val="FF0000"/>
                </a:solidFill>
              </a:rPr>
              <a:t>Consumption (C)</a:t>
            </a:r>
          </a:p>
        </p:txBody>
      </p:sp>
      <p:sp>
        <p:nvSpPr>
          <p:cNvPr id="6" name="TextBox 5"/>
          <p:cNvSpPr txBox="1"/>
          <p:nvPr/>
        </p:nvSpPr>
        <p:spPr>
          <a:xfrm>
            <a:off x="3189934" y="5992297"/>
            <a:ext cx="2675823" cy="369332"/>
          </a:xfrm>
          <a:prstGeom prst="rect">
            <a:avLst/>
          </a:prstGeom>
          <a:solidFill>
            <a:srgbClr val="FFFF00"/>
          </a:solidFill>
          <a:ln>
            <a:solidFill>
              <a:schemeClr val="tx1"/>
            </a:solidFill>
          </a:ln>
        </p:spPr>
        <p:txBody>
          <a:bodyPr wrap="square" rtlCol="0">
            <a:spAutoFit/>
          </a:bodyPr>
          <a:lstStyle/>
          <a:p>
            <a:r>
              <a:rPr lang="en-US" dirty="0">
                <a:solidFill>
                  <a:srgbClr val="FF0000"/>
                </a:solidFill>
              </a:rPr>
              <a:t>Investment (I)</a:t>
            </a:r>
          </a:p>
        </p:txBody>
      </p:sp>
      <p:sp>
        <p:nvSpPr>
          <p:cNvPr id="7" name="TextBox 6"/>
          <p:cNvSpPr txBox="1"/>
          <p:nvPr/>
        </p:nvSpPr>
        <p:spPr>
          <a:xfrm>
            <a:off x="8434099" y="2804730"/>
            <a:ext cx="1614676" cy="646331"/>
          </a:xfrm>
          <a:prstGeom prst="rect">
            <a:avLst/>
          </a:prstGeom>
          <a:solidFill>
            <a:srgbClr val="FFFF00"/>
          </a:solidFill>
          <a:ln>
            <a:solidFill>
              <a:schemeClr val="tx1"/>
            </a:solidFill>
          </a:ln>
        </p:spPr>
        <p:txBody>
          <a:bodyPr wrap="square" rtlCol="0">
            <a:spAutoFit/>
          </a:bodyPr>
          <a:lstStyle/>
          <a:p>
            <a:r>
              <a:rPr lang="en-US" dirty="0">
                <a:solidFill>
                  <a:srgbClr val="FF0000"/>
                </a:solidFill>
              </a:rPr>
              <a:t>Government spending (G)</a:t>
            </a:r>
          </a:p>
        </p:txBody>
      </p:sp>
      <p:sp>
        <p:nvSpPr>
          <p:cNvPr id="8" name="TextBox 7"/>
          <p:cNvSpPr txBox="1"/>
          <p:nvPr/>
        </p:nvSpPr>
        <p:spPr>
          <a:xfrm>
            <a:off x="9241437" y="498257"/>
            <a:ext cx="1614676" cy="369332"/>
          </a:xfrm>
          <a:prstGeom prst="rect">
            <a:avLst/>
          </a:prstGeom>
          <a:solidFill>
            <a:srgbClr val="FFFF00"/>
          </a:solidFill>
          <a:ln>
            <a:solidFill>
              <a:schemeClr val="tx1"/>
            </a:solidFill>
          </a:ln>
        </p:spPr>
        <p:txBody>
          <a:bodyPr wrap="square" rtlCol="0">
            <a:spAutoFit/>
          </a:bodyPr>
          <a:lstStyle/>
          <a:p>
            <a:r>
              <a:rPr lang="en-US" dirty="0">
                <a:solidFill>
                  <a:srgbClr val="FF0000"/>
                </a:solidFill>
              </a:rPr>
              <a:t>Exports (X)</a:t>
            </a:r>
          </a:p>
        </p:txBody>
      </p:sp>
      <p:sp>
        <p:nvSpPr>
          <p:cNvPr id="9" name="TextBox 8"/>
          <p:cNvSpPr txBox="1"/>
          <p:nvPr/>
        </p:nvSpPr>
        <p:spPr>
          <a:xfrm>
            <a:off x="5865757" y="497951"/>
            <a:ext cx="1614676" cy="369332"/>
          </a:xfrm>
          <a:prstGeom prst="rect">
            <a:avLst/>
          </a:prstGeom>
          <a:solidFill>
            <a:srgbClr val="FFFF00"/>
          </a:solidFill>
          <a:ln>
            <a:solidFill>
              <a:schemeClr val="tx1"/>
            </a:solidFill>
          </a:ln>
        </p:spPr>
        <p:txBody>
          <a:bodyPr wrap="square" rtlCol="0">
            <a:spAutoFit/>
          </a:bodyPr>
          <a:lstStyle/>
          <a:p>
            <a:r>
              <a:rPr lang="en-US" dirty="0">
                <a:solidFill>
                  <a:srgbClr val="FF0000"/>
                </a:solidFill>
              </a:rPr>
              <a:t>Imports (M)</a:t>
            </a:r>
          </a:p>
        </p:txBody>
      </p:sp>
      <p:sp>
        <p:nvSpPr>
          <p:cNvPr id="11" name="TextBox 10"/>
          <p:cNvSpPr txBox="1"/>
          <p:nvPr/>
        </p:nvSpPr>
        <p:spPr>
          <a:xfrm>
            <a:off x="6901314" y="1775330"/>
            <a:ext cx="1713297" cy="412787"/>
          </a:xfrm>
          <a:prstGeom prst="rect">
            <a:avLst/>
          </a:prstGeom>
          <a:solidFill>
            <a:schemeClr val="bg1"/>
          </a:solidFill>
        </p:spPr>
        <p:txBody>
          <a:bodyPr wrap="square" rtlCol="0">
            <a:spAutoFit/>
          </a:bodyPr>
          <a:lstStyle/>
          <a:p>
            <a:endParaRPr lang="en-US" dirty="0"/>
          </a:p>
        </p:txBody>
      </p:sp>
      <p:sp>
        <p:nvSpPr>
          <p:cNvPr id="12" name="TextBox 11"/>
          <p:cNvSpPr txBox="1"/>
          <p:nvPr/>
        </p:nvSpPr>
        <p:spPr>
          <a:xfrm>
            <a:off x="3189934" y="5950682"/>
            <a:ext cx="1713297" cy="412787"/>
          </a:xfrm>
          <a:prstGeom prst="rect">
            <a:avLst/>
          </a:prstGeom>
          <a:solidFill>
            <a:schemeClr val="bg1"/>
          </a:solidFill>
        </p:spPr>
        <p:txBody>
          <a:bodyPr wrap="square" rtlCol="0">
            <a:spAutoFit/>
          </a:bodyPr>
          <a:lstStyle/>
          <a:p>
            <a:endParaRPr lang="en-US" dirty="0"/>
          </a:p>
        </p:txBody>
      </p:sp>
      <p:sp>
        <p:nvSpPr>
          <p:cNvPr id="13" name="TextBox 12"/>
          <p:cNvSpPr txBox="1"/>
          <p:nvPr/>
        </p:nvSpPr>
        <p:spPr>
          <a:xfrm>
            <a:off x="8434100" y="2834535"/>
            <a:ext cx="1422170" cy="616526"/>
          </a:xfrm>
          <a:prstGeom prst="rect">
            <a:avLst/>
          </a:prstGeom>
          <a:solidFill>
            <a:schemeClr val="bg1"/>
          </a:solidFill>
        </p:spPr>
        <p:txBody>
          <a:bodyPr wrap="square" rtlCol="0">
            <a:spAutoFit/>
          </a:bodyPr>
          <a:lstStyle/>
          <a:p>
            <a:endParaRPr lang="en-US" dirty="0"/>
          </a:p>
        </p:txBody>
      </p:sp>
      <p:sp>
        <p:nvSpPr>
          <p:cNvPr id="14" name="TextBox 13"/>
          <p:cNvSpPr txBox="1"/>
          <p:nvPr/>
        </p:nvSpPr>
        <p:spPr>
          <a:xfrm>
            <a:off x="9111593" y="533889"/>
            <a:ext cx="1744520" cy="345159"/>
          </a:xfrm>
          <a:prstGeom prst="rect">
            <a:avLst/>
          </a:prstGeom>
          <a:solidFill>
            <a:schemeClr val="bg1"/>
          </a:solidFill>
        </p:spPr>
        <p:txBody>
          <a:bodyPr wrap="square" rtlCol="0">
            <a:spAutoFit/>
          </a:bodyPr>
          <a:lstStyle/>
          <a:p>
            <a:endParaRPr lang="en-US" dirty="0"/>
          </a:p>
        </p:txBody>
      </p:sp>
      <p:sp>
        <p:nvSpPr>
          <p:cNvPr id="16" name="TextBox 15"/>
          <p:cNvSpPr txBox="1"/>
          <p:nvPr/>
        </p:nvSpPr>
        <p:spPr>
          <a:xfrm>
            <a:off x="5847691" y="499402"/>
            <a:ext cx="1744520" cy="34515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81033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2"/>
          <a:stretch>
            <a:fillRect/>
          </a:stretch>
        </p:blipFill>
        <p:spPr>
          <a:xfrm>
            <a:off x="1700794" y="546505"/>
            <a:ext cx="9080334" cy="5630458"/>
          </a:xfrm>
          <a:prstGeom prst="rect">
            <a:avLst/>
          </a:prstGeom>
        </p:spPr>
      </p:pic>
    </p:spTree>
    <p:extLst>
      <p:ext uri="{BB962C8B-B14F-4D97-AF65-F5344CB8AC3E}">
        <p14:creationId xmlns:p14="http://schemas.microsoft.com/office/powerpoint/2010/main" val="36290003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838200" y="3384971"/>
            <a:ext cx="10515600" cy="2791992"/>
          </a:xfrm>
        </p:spPr>
        <p:txBody>
          <a:bodyPr/>
          <a:lstStyle/>
          <a:p>
            <a:r>
              <a:rPr lang="en-AU" dirty="0">
                <a:solidFill>
                  <a:srgbClr val="FF0000"/>
                </a:solidFill>
              </a:rPr>
              <a:t>Answer: B</a:t>
            </a:r>
          </a:p>
        </p:txBody>
      </p:sp>
      <p:pic>
        <p:nvPicPr>
          <p:cNvPr id="4" name="Picture 3"/>
          <p:cNvPicPr>
            <a:picLocks noChangeAspect="1"/>
          </p:cNvPicPr>
          <p:nvPr/>
        </p:nvPicPr>
        <p:blipFill>
          <a:blip r:embed="rId2"/>
          <a:stretch>
            <a:fillRect/>
          </a:stretch>
        </p:blipFill>
        <p:spPr>
          <a:xfrm>
            <a:off x="525281" y="180765"/>
            <a:ext cx="10669489" cy="3019846"/>
          </a:xfrm>
          <a:prstGeom prst="rect">
            <a:avLst/>
          </a:prstGeom>
        </p:spPr>
      </p:pic>
      <p:sp>
        <p:nvSpPr>
          <p:cNvPr id="5" name="TextBox 4"/>
          <p:cNvSpPr txBox="1"/>
          <p:nvPr/>
        </p:nvSpPr>
        <p:spPr>
          <a:xfrm>
            <a:off x="9429136" y="6311900"/>
            <a:ext cx="2939845" cy="369332"/>
          </a:xfrm>
          <a:prstGeom prst="rect">
            <a:avLst/>
          </a:prstGeom>
          <a:noFill/>
        </p:spPr>
        <p:txBody>
          <a:bodyPr wrap="square" rtlCol="0">
            <a:spAutoFit/>
          </a:bodyPr>
          <a:lstStyle/>
          <a:p>
            <a:r>
              <a:rPr lang="en-AU" dirty="0"/>
              <a:t>(400 Questions Series)</a:t>
            </a:r>
          </a:p>
        </p:txBody>
      </p:sp>
    </p:spTree>
    <p:extLst>
      <p:ext uri="{BB962C8B-B14F-4D97-AF65-F5344CB8AC3E}">
        <p14:creationId xmlns:p14="http://schemas.microsoft.com/office/powerpoint/2010/main" val="143985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838200" y="3010097"/>
            <a:ext cx="10515600" cy="3166866"/>
          </a:xfrm>
        </p:spPr>
        <p:txBody>
          <a:bodyPr/>
          <a:lstStyle/>
          <a:p>
            <a:r>
              <a:rPr lang="en-AU" dirty="0">
                <a:solidFill>
                  <a:srgbClr val="FF0000"/>
                </a:solidFill>
              </a:rPr>
              <a:t>Answer: B</a:t>
            </a:r>
          </a:p>
        </p:txBody>
      </p:sp>
      <p:pic>
        <p:nvPicPr>
          <p:cNvPr id="4" name="Picture 3"/>
          <p:cNvPicPr>
            <a:picLocks noChangeAspect="1"/>
          </p:cNvPicPr>
          <p:nvPr/>
        </p:nvPicPr>
        <p:blipFill>
          <a:blip r:embed="rId2"/>
          <a:stretch>
            <a:fillRect/>
          </a:stretch>
        </p:blipFill>
        <p:spPr>
          <a:xfrm>
            <a:off x="423113" y="190303"/>
            <a:ext cx="10736173" cy="2819794"/>
          </a:xfrm>
          <a:prstGeom prst="rect">
            <a:avLst/>
          </a:prstGeom>
        </p:spPr>
      </p:pic>
    </p:spTree>
    <p:extLst>
      <p:ext uri="{BB962C8B-B14F-4D97-AF65-F5344CB8AC3E}">
        <p14:creationId xmlns:p14="http://schemas.microsoft.com/office/powerpoint/2010/main" val="408254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838200" y="2975339"/>
            <a:ext cx="10515600" cy="3201624"/>
          </a:xfrm>
        </p:spPr>
        <p:txBody>
          <a:bodyPr/>
          <a:lstStyle/>
          <a:p>
            <a:r>
              <a:rPr lang="en-AU" dirty="0">
                <a:solidFill>
                  <a:srgbClr val="FF0000"/>
                </a:solidFill>
              </a:rPr>
              <a:t>Answer: B</a:t>
            </a:r>
          </a:p>
        </p:txBody>
      </p:sp>
      <p:pic>
        <p:nvPicPr>
          <p:cNvPr id="4" name="Picture 3"/>
          <p:cNvPicPr>
            <a:picLocks noChangeAspect="1"/>
          </p:cNvPicPr>
          <p:nvPr/>
        </p:nvPicPr>
        <p:blipFill>
          <a:blip r:embed="rId2"/>
          <a:stretch>
            <a:fillRect/>
          </a:stretch>
        </p:blipFill>
        <p:spPr>
          <a:xfrm>
            <a:off x="451772" y="365125"/>
            <a:ext cx="7316221" cy="2610214"/>
          </a:xfrm>
          <a:prstGeom prst="rect">
            <a:avLst/>
          </a:prstGeom>
        </p:spPr>
      </p:pic>
    </p:spTree>
    <p:extLst>
      <p:ext uri="{BB962C8B-B14F-4D97-AF65-F5344CB8AC3E}">
        <p14:creationId xmlns:p14="http://schemas.microsoft.com/office/powerpoint/2010/main" val="70499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6600" b="1" dirty="0"/>
              <a:t>Gross Domestic Product (GDP)</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7133277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5476567" y="1825625"/>
            <a:ext cx="6430297" cy="2018788"/>
          </a:xfrm>
        </p:spPr>
        <p:txBody>
          <a:bodyPr/>
          <a:lstStyle/>
          <a:p>
            <a:r>
              <a:rPr lang="en-AU" dirty="0">
                <a:solidFill>
                  <a:srgbClr val="FF0000"/>
                </a:solidFill>
              </a:rPr>
              <a:t>Answer: D</a:t>
            </a:r>
          </a:p>
        </p:txBody>
      </p:sp>
      <p:pic>
        <p:nvPicPr>
          <p:cNvPr id="4" name="Picture 3"/>
          <p:cNvPicPr>
            <a:picLocks noChangeAspect="1"/>
          </p:cNvPicPr>
          <p:nvPr/>
        </p:nvPicPr>
        <p:blipFill>
          <a:blip r:embed="rId2"/>
          <a:stretch>
            <a:fillRect/>
          </a:stretch>
        </p:blipFill>
        <p:spPr>
          <a:xfrm>
            <a:off x="161132" y="0"/>
            <a:ext cx="5128624" cy="4077677"/>
          </a:xfrm>
          <a:prstGeom prst="rect">
            <a:avLst/>
          </a:prstGeom>
        </p:spPr>
      </p:pic>
      <p:pic>
        <p:nvPicPr>
          <p:cNvPr id="5" name="Picture 4"/>
          <p:cNvPicPr>
            <a:picLocks noChangeAspect="1"/>
          </p:cNvPicPr>
          <p:nvPr/>
        </p:nvPicPr>
        <p:blipFill>
          <a:blip r:embed="rId3"/>
          <a:stretch>
            <a:fillRect/>
          </a:stretch>
        </p:blipFill>
        <p:spPr>
          <a:xfrm>
            <a:off x="588948" y="4212614"/>
            <a:ext cx="9735909" cy="2610214"/>
          </a:xfrm>
          <a:prstGeom prst="rect">
            <a:avLst/>
          </a:prstGeom>
        </p:spPr>
      </p:pic>
    </p:spTree>
    <p:extLst>
      <p:ext uri="{BB962C8B-B14F-4D97-AF65-F5344CB8AC3E}">
        <p14:creationId xmlns:p14="http://schemas.microsoft.com/office/powerpoint/2010/main" val="321253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8000" dirty="0"/>
              <a:t>3 Ways of Measuring GDP (Gross Domestic Product)</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5823048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3 Ways of Calculating GDP (Gross Domestic Product)</a:t>
            </a:r>
          </a:p>
        </p:txBody>
      </p:sp>
      <p:sp>
        <p:nvSpPr>
          <p:cNvPr id="3" name="Content Placeholder 2"/>
          <p:cNvSpPr>
            <a:spLocks noGrp="1"/>
          </p:cNvSpPr>
          <p:nvPr>
            <p:ph idx="1"/>
          </p:nvPr>
        </p:nvSpPr>
        <p:spPr>
          <a:xfrm>
            <a:off x="642662" y="2212486"/>
            <a:ext cx="3501788" cy="4351338"/>
          </a:xfrm>
        </p:spPr>
        <p:txBody>
          <a:bodyPr/>
          <a:lstStyle/>
          <a:p>
            <a:r>
              <a:rPr lang="en-US" dirty="0">
                <a:hlinkClick r:id="rId2" action="ppaction://hlinksldjump"/>
              </a:rPr>
              <a:t>Total Expenditure Method</a:t>
            </a:r>
            <a:endParaRPr lang="en-US" dirty="0"/>
          </a:p>
        </p:txBody>
      </p:sp>
      <p:sp>
        <p:nvSpPr>
          <p:cNvPr id="4" name="Content Placeholder 2"/>
          <p:cNvSpPr txBox="1">
            <a:spLocks/>
          </p:cNvSpPr>
          <p:nvPr/>
        </p:nvSpPr>
        <p:spPr>
          <a:xfrm>
            <a:off x="4277414" y="2235688"/>
            <a:ext cx="350178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3" action="ppaction://hlinksldjump"/>
              </a:rPr>
              <a:t>Value Added Method</a:t>
            </a:r>
            <a:endParaRPr lang="en-US" dirty="0"/>
          </a:p>
        </p:txBody>
      </p:sp>
      <p:sp>
        <p:nvSpPr>
          <p:cNvPr id="5" name="Content Placeholder 2"/>
          <p:cNvSpPr txBox="1">
            <a:spLocks/>
          </p:cNvSpPr>
          <p:nvPr/>
        </p:nvSpPr>
        <p:spPr>
          <a:xfrm>
            <a:off x="8076220" y="2143447"/>
            <a:ext cx="350178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4" action="ppaction://hlinksldjump"/>
              </a:rPr>
              <a:t>Factor Incomes Method</a:t>
            </a:r>
            <a:endParaRPr lang="en-US" dirty="0"/>
          </a:p>
        </p:txBody>
      </p:sp>
      <p:sp>
        <p:nvSpPr>
          <p:cNvPr id="6" name="TextBox 5"/>
          <p:cNvSpPr txBox="1"/>
          <p:nvPr/>
        </p:nvSpPr>
        <p:spPr>
          <a:xfrm>
            <a:off x="9905329" y="6171620"/>
            <a:ext cx="1707777" cy="646331"/>
          </a:xfrm>
          <a:prstGeom prst="rect">
            <a:avLst/>
          </a:prstGeom>
          <a:noFill/>
        </p:spPr>
        <p:txBody>
          <a:bodyPr wrap="square" rtlCol="0">
            <a:spAutoFit/>
          </a:bodyPr>
          <a:lstStyle/>
          <a:p>
            <a:r>
              <a:rPr lang="en-US" dirty="0">
                <a:hlinkClick r:id="" action="ppaction://noaction"/>
              </a:rPr>
              <a:t>3 Ways of Calculating GDP</a:t>
            </a:r>
            <a:endParaRPr lang="en-US" dirty="0"/>
          </a:p>
        </p:txBody>
      </p:sp>
      <p:pic>
        <p:nvPicPr>
          <p:cNvPr id="7" name="Picture 6"/>
          <p:cNvPicPr>
            <a:picLocks noChangeAspect="1"/>
          </p:cNvPicPr>
          <p:nvPr/>
        </p:nvPicPr>
        <p:blipFill>
          <a:blip r:embed="rId5"/>
          <a:stretch>
            <a:fillRect/>
          </a:stretch>
        </p:blipFill>
        <p:spPr>
          <a:xfrm>
            <a:off x="354322" y="4914464"/>
            <a:ext cx="11652814" cy="1393757"/>
          </a:xfrm>
          <a:prstGeom prst="rect">
            <a:avLst/>
          </a:prstGeom>
        </p:spPr>
      </p:pic>
      <p:pic>
        <p:nvPicPr>
          <p:cNvPr id="9" name="Picture 8"/>
          <p:cNvPicPr>
            <a:picLocks noChangeAspect="1"/>
          </p:cNvPicPr>
          <p:nvPr/>
        </p:nvPicPr>
        <p:blipFill>
          <a:blip r:embed="rId6"/>
          <a:stretch>
            <a:fillRect/>
          </a:stretch>
        </p:blipFill>
        <p:spPr>
          <a:xfrm>
            <a:off x="1072823" y="3022604"/>
            <a:ext cx="2153264" cy="1878596"/>
          </a:xfrm>
          <a:prstGeom prst="rect">
            <a:avLst/>
          </a:prstGeom>
        </p:spPr>
      </p:pic>
      <p:pic>
        <p:nvPicPr>
          <p:cNvPr id="10" name="Picture 9"/>
          <p:cNvPicPr>
            <a:picLocks noChangeAspect="1"/>
          </p:cNvPicPr>
          <p:nvPr/>
        </p:nvPicPr>
        <p:blipFill>
          <a:blip r:embed="rId7"/>
          <a:stretch>
            <a:fillRect/>
          </a:stretch>
        </p:blipFill>
        <p:spPr>
          <a:xfrm>
            <a:off x="4747333" y="3022604"/>
            <a:ext cx="2726004" cy="1562672"/>
          </a:xfrm>
          <a:prstGeom prst="rect">
            <a:avLst/>
          </a:prstGeom>
        </p:spPr>
      </p:pic>
      <p:pic>
        <p:nvPicPr>
          <p:cNvPr id="11" name="Picture 10"/>
          <p:cNvPicPr>
            <a:picLocks noChangeAspect="1"/>
          </p:cNvPicPr>
          <p:nvPr/>
        </p:nvPicPr>
        <p:blipFill>
          <a:blip r:embed="rId8"/>
          <a:stretch>
            <a:fillRect/>
          </a:stretch>
        </p:blipFill>
        <p:spPr>
          <a:xfrm>
            <a:off x="8300428" y="3181543"/>
            <a:ext cx="3053372" cy="1691996"/>
          </a:xfrm>
          <a:prstGeom prst="rect">
            <a:avLst/>
          </a:prstGeom>
        </p:spPr>
      </p:pic>
      <p:sp>
        <p:nvSpPr>
          <p:cNvPr id="8" name="Down Arrow 7"/>
          <p:cNvSpPr/>
          <p:nvPr/>
        </p:nvSpPr>
        <p:spPr>
          <a:xfrm>
            <a:off x="5503666" y="712177"/>
            <a:ext cx="404446" cy="14369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3921363">
            <a:off x="3889289" y="-186267"/>
            <a:ext cx="404446" cy="33756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7770010">
            <a:off x="6952382" y="-51317"/>
            <a:ext cx="404446" cy="30295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90963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341" y="-380237"/>
            <a:ext cx="4742330" cy="1325563"/>
          </a:xfrm>
        </p:spPr>
        <p:txBody>
          <a:bodyPr/>
          <a:lstStyle/>
          <a:p>
            <a:r>
              <a:rPr lang="en-US" dirty="0"/>
              <a:t>Total Expenditure</a:t>
            </a:r>
          </a:p>
        </p:txBody>
      </p:sp>
      <p:sp>
        <p:nvSpPr>
          <p:cNvPr id="3" name="Content Placeholder 2"/>
          <p:cNvSpPr>
            <a:spLocks noGrp="1"/>
          </p:cNvSpPr>
          <p:nvPr>
            <p:ph idx="1"/>
          </p:nvPr>
        </p:nvSpPr>
        <p:spPr>
          <a:xfrm>
            <a:off x="421341" y="462987"/>
            <a:ext cx="6228227" cy="5009967"/>
          </a:xfrm>
        </p:spPr>
        <p:txBody>
          <a:bodyPr>
            <a:normAutofit fontScale="92500" lnSpcReduction="10000"/>
          </a:bodyPr>
          <a:lstStyle/>
          <a:p>
            <a:r>
              <a:rPr lang="en-US" dirty="0"/>
              <a:t>Expenditure is a way of measuring the </a:t>
            </a:r>
            <a:r>
              <a:rPr lang="en-US" dirty="0">
                <a:solidFill>
                  <a:srgbClr val="00B0F0"/>
                </a:solidFill>
              </a:rPr>
              <a:t>total production in the economy</a:t>
            </a:r>
            <a:r>
              <a:rPr lang="en-US" dirty="0"/>
              <a:t>. This makes sense because everything that is produced is satisfying the needs of the people in the economy.</a:t>
            </a:r>
          </a:p>
          <a:p>
            <a:r>
              <a:rPr lang="en-US" dirty="0"/>
              <a:t>So how much is spent in the economy in our circular flow?</a:t>
            </a:r>
          </a:p>
          <a:p>
            <a:endParaRPr lang="en-US" dirty="0"/>
          </a:p>
          <a:p>
            <a:r>
              <a:rPr lang="en-US" dirty="0"/>
              <a:t>Households</a:t>
            </a:r>
          </a:p>
          <a:p>
            <a:r>
              <a:rPr lang="en-US" dirty="0"/>
              <a:t>Firms</a:t>
            </a:r>
          </a:p>
          <a:p>
            <a:r>
              <a:rPr lang="en-US" dirty="0"/>
              <a:t>Government</a:t>
            </a:r>
          </a:p>
          <a:p>
            <a:r>
              <a:rPr lang="en-US" dirty="0"/>
              <a:t>Foreigners</a:t>
            </a:r>
          </a:p>
          <a:p>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6914224" y="296630"/>
            <a:ext cx="4805082" cy="3603812"/>
          </a:xfrm>
          <a:prstGeom prst="rect">
            <a:avLst/>
          </a:prstGeom>
        </p:spPr>
      </p:pic>
      <p:sp>
        <p:nvSpPr>
          <p:cNvPr id="5" name="TextBox 4"/>
          <p:cNvSpPr txBox="1"/>
          <p:nvPr/>
        </p:nvSpPr>
        <p:spPr>
          <a:xfrm>
            <a:off x="2792506" y="3304973"/>
            <a:ext cx="2702859" cy="523220"/>
          </a:xfrm>
          <a:prstGeom prst="rect">
            <a:avLst/>
          </a:prstGeom>
          <a:noFill/>
        </p:spPr>
        <p:txBody>
          <a:bodyPr wrap="square" rtlCol="0">
            <a:spAutoFit/>
          </a:bodyPr>
          <a:lstStyle/>
          <a:p>
            <a:r>
              <a:rPr lang="en-US" sz="2800" dirty="0">
                <a:solidFill>
                  <a:srgbClr val="FF0000"/>
                </a:solidFill>
              </a:rPr>
              <a:t>Consumption, C</a:t>
            </a:r>
          </a:p>
        </p:txBody>
      </p:sp>
      <p:sp>
        <p:nvSpPr>
          <p:cNvPr id="6" name="TextBox 5"/>
          <p:cNvSpPr txBox="1"/>
          <p:nvPr/>
        </p:nvSpPr>
        <p:spPr>
          <a:xfrm>
            <a:off x="2626879" y="4172747"/>
            <a:ext cx="4401671" cy="523220"/>
          </a:xfrm>
          <a:prstGeom prst="rect">
            <a:avLst/>
          </a:prstGeom>
          <a:noFill/>
        </p:spPr>
        <p:txBody>
          <a:bodyPr wrap="square" rtlCol="0">
            <a:spAutoFit/>
          </a:bodyPr>
          <a:lstStyle/>
          <a:p>
            <a:r>
              <a:rPr lang="en-US" sz="2800" dirty="0">
                <a:solidFill>
                  <a:srgbClr val="FF0000"/>
                </a:solidFill>
              </a:rPr>
              <a:t>Government Spending, G</a:t>
            </a:r>
          </a:p>
        </p:txBody>
      </p:sp>
      <p:sp>
        <p:nvSpPr>
          <p:cNvPr id="7" name="TextBox 6"/>
          <p:cNvSpPr txBox="1"/>
          <p:nvPr/>
        </p:nvSpPr>
        <p:spPr>
          <a:xfrm>
            <a:off x="3760526" y="3759926"/>
            <a:ext cx="2702859" cy="523220"/>
          </a:xfrm>
          <a:prstGeom prst="rect">
            <a:avLst/>
          </a:prstGeom>
          <a:noFill/>
        </p:spPr>
        <p:txBody>
          <a:bodyPr wrap="square" rtlCol="0">
            <a:spAutoFit/>
          </a:bodyPr>
          <a:lstStyle/>
          <a:p>
            <a:r>
              <a:rPr lang="en-US" sz="2800" dirty="0">
                <a:solidFill>
                  <a:srgbClr val="FF0000"/>
                </a:solidFill>
              </a:rPr>
              <a:t>Investment, I</a:t>
            </a:r>
          </a:p>
        </p:txBody>
      </p:sp>
      <p:sp>
        <p:nvSpPr>
          <p:cNvPr id="8" name="TextBox 7"/>
          <p:cNvSpPr txBox="1"/>
          <p:nvPr/>
        </p:nvSpPr>
        <p:spPr>
          <a:xfrm>
            <a:off x="2409096" y="4655086"/>
            <a:ext cx="2702859" cy="954107"/>
          </a:xfrm>
          <a:prstGeom prst="rect">
            <a:avLst/>
          </a:prstGeom>
          <a:noFill/>
        </p:spPr>
        <p:txBody>
          <a:bodyPr wrap="square" rtlCol="0">
            <a:spAutoFit/>
          </a:bodyPr>
          <a:lstStyle/>
          <a:p>
            <a:r>
              <a:rPr lang="en-US" sz="2800" dirty="0">
                <a:solidFill>
                  <a:srgbClr val="FF0000"/>
                </a:solidFill>
              </a:rPr>
              <a:t>Exports – Imports, (X-M)</a:t>
            </a:r>
          </a:p>
        </p:txBody>
      </p:sp>
      <p:sp>
        <p:nvSpPr>
          <p:cNvPr id="9" name="TextBox 8"/>
          <p:cNvSpPr txBox="1"/>
          <p:nvPr/>
        </p:nvSpPr>
        <p:spPr>
          <a:xfrm>
            <a:off x="378757" y="5638842"/>
            <a:ext cx="5721792" cy="1477328"/>
          </a:xfrm>
          <a:prstGeom prst="rect">
            <a:avLst/>
          </a:prstGeom>
          <a:noFill/>
        </p:spPr>
        <p:txBody>
          <a:bodyPr wrap="square" rtlCol="0">
            <a:spAutoFit/>
          </a:bodyPr>
          <a:lstStyle/>
          <a:p>
            <a:r>
              <a:rPr lang="en-US" dirty="0"/>
              <a:t>Note: We don’t count businesses buying from households because that is essentially a trade between households and businesses (factors of production for goods) and so we only need to count one of them.</a:t>
            </a:r>
          </a:p>
          <a:p>
            <a:endParaRPr lang="en-US" dirty="0"/>
          </a:p>
        </p:txBody>
      </p:sp>
      <p:pic>
        <p:nvPicPr>
          <p:cNvPr id="12" name="Picture 11"/>
          <p:cNvPicPr>
            <a:picLocks noChangeAspect="1"/>
          </p:cNvPicPr>
          <p:nvPr/>
        </p:nvPicPr>
        <p:blipFill>
          <a:blip r:embed="rId3"/>
          <a:stretch>
            <a:fillRect/>
          </a:stretch>
        </p:blipFill>
        <p:spPr>
          <a:xfrm>
            <a:off x="6674416" y="3900442"/>
            <a:ext cx="5239481" cy="2381582"/>
          </a:xfrm>
          <a:prstGeom prst="rect">
            <a:avLst/>
          </a:prstGeom>
        </p:spPr>
      </p:pic>
      <p:sp>
        <p:nvSpPr>
          <p:cNvPr id="14" name="TextBox 13"/>
          <p:cNvSpPr txBox="1"/>
          <p:nvPr/>
        </p:nvSpPr>
        <p:spPr>
          <a:xfrm>
            <a:off x="10011528" y="5731175"/>
            <a:ext cx="1707777" cy="646331"/>
          </a:xfrm>
          <a:prstGeom prst="rect">
            <a:avLst/>
          </a:prstGeom>
          <a:noFill/>
        </p:spPr>
        <p:txBody>
          <a:bodyPr wrap="square" rtlCol="0">
            <a:spAutoFit/>
          </a:bodyPr>
          <a:lstStyle/>
          <a:p>
            <a:r>
              <a:rPr lang="en-US" dirty="0">
                <a:hlinkClick r:id="" action="ppaction://noaction"/>
              </a:rPr>
              <a:t>3 Ways of Calculating GDP</a:t>
            </a:r>
            <a:endParaRPr lang="en-US" dirty="0"/>
          </a:p>
        </p:txBody>
      </p:sp>
      <p:sp>
        <p:nvSpPr>
          <p:cNvPr id="11" name="TextBox 10"/>
          <p:cNvSpPr txBox="1"/>
          <p:nvPr/>
        </p:nvSpPr>
        <p:spPr>
          <a:xfrm>
            <a:off x="7692173" y="3914563"/>
            <a:ext cx="608793" cy="584775"/>
          </a:xfrm>
          <a:prstGeom prst="rect">
            <a:avLst/>
          </a:prstGeom>
          <a:solidFill>
            <a:schemeClr val="bg1"/>
          </a:solidFill>
        </p:spPr>
        <p:txBody>
          <a:bodyPr wrap="square" rtlCol="0">
            <a:spAutoFit/>
          </a:bodyPr>
          <a:lstStyle/>
          <a:p>
            <a:r>
              <a:rPr lang="en-US" sz="3200" dirty="0"/>
              <a:t>Y</a:t>
            </a:r>
            <a:endParaRPr lang="en-US" dirty="0"/>
          </a:p>
        </p:txBody>
      </p:sp>
      <p:pic>
        <p:nvPicPr>
          <p:cNvPr id="15" name="Picture 14"/>
          <p:cNvPicPr>
            <a:picLocks noChangeAspect="1"/>
          </p:cNvPicPr>
          <p:nvPr/>
        </p:nvPicPr>
        <p:blipFill>
          <a:blip r:embed="rId4"/>
          <a:stretch>
            <a:fillRect/>
          </a:stretch>
        </p:blipFill>
        <p:spPr>
          <a:xfrm>
            <a:off x="6701435" y="4591859"/>
            <a:ext cx="1747428" cy="252033"/>
          </a:xfrm>
          <a:prstGeom prst="rect">
            <a:avLst/>
          </a:prstGeom>
        </p:spPr>
      </p:pic>
      <p:sp>
        <p:nvSpPr>
          <p:cNvPr id="16" name="Content Placeholder 2"/>
          <p:cNvSpPr txBox="1">
            <a:spLocks/>
          </p:cNvSpPr>
          <p:nvPr/>
        </p:nvSpPr>
        <p:spPr>
          <a:xfrm>
            <a:off x="7617588" y="4028854"/>
            <a:ext cx="4128248" cy="581399"/>
          </a:xfrm>
          <a:prstGeom prst="rect">
            <a:avLst/>
          </a:prstGeom>
          <a:solidFill>
            <a:srgbClr val="FFFF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0000"/>
                </a:solidFill>
              </a:rPr>
              <a:t>GDP = C + I + G + (X-M)</a:t>
            </a:r>
          </a:p>
        </p:txBody>
      </p:sp>
    </p:spTree>
    <p:extLst>
      <p:ext uri="{BB962C8B-B14F-4D97-AF65-F5344CB8AC3E}">
        <p14:creationId xmlns:p14="http://schemas.microsoft.com/office/powerpoint/2010/main" val="28470629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059" y="365125"/>
            <a:ext cx="3164541" cy="1325563"/>
          </a:xfrm>
        </p:spPr>
        <p:txBody>
          <a:bodyPr/>
          <a:lstStyle/>
          <a:p>
            <a:r>
              <a:rPr lang="en-US" dirty="0"/>
              <a:t>Circular Flow</a:t>
            </a:r>
          </a:p>
        </p:txBody>
      </p:sp>
      <p:pic>
        <p:nvPicPr>
          <p:cNvPr id="4" name="Picture 3"/>
          <p:cNvPicPr>
            <a:picLocks noChangeAspect="1"/>
          </p:cNvPicPr>
          <p:nvPr/>
        </p:nvPicPr>
        <p:blipFill>
          <a:blip r:embed="rId2"/>
          <a:stretch>
            <a:fillRect/>
          </a:stretch>
        </p:blipFill>
        <p:spPr>
          <a:xfrm>
            <a:off x="2949388" y="365125"/>
            <a:ext cx="8404412" cy="6303309"/>
          </a:xfrm>
          <a:prstGeom prst="rect">
            <a:avLst/>
          </a:prstGeom>
        </p:spPr>
      </p:pic>
      <p:sp>
        <p:nvSpPr>
          <p:cNvPr id="5" name="TextBox 4"/>
          <p:cNvSpPr txBox="1"/>
          <p:nvPr/>
        </p:nvSpPr>
        <p:spPr>
          <a:xfrm>
            <a:off x="7175126" y="2514600"/>
            <a:ext cx="1465729" cy="646331"/>
          </a:xfrm>
          <a:prstGeom prst="rect">
            <a:avLst/>
          </a:prstGeom>
          <a:solidFill>
            <a:srgbClr val="FFFF00"/>
          </a:solidFill>
        </p:spPr>
        <p:txBody>
          <a:bodyPr wrap="square" rtlCol="0">
            <a:spAutoFit/>
          </a:bodyPr>
          <a:lstStyle/>
          <a:p>
            <a:r>
              <a:rPr lang="en-US" b="1" dirty="0">
                <a:solidFill>
                  <a:srgbClr val="FF0000"/>
                </a:solidFill>
              </a:rPr>
              <a:t>Consumption (C )</a:t>
            </a:r>
          </a:p>
        </p:txBody>
      </p:sp>
      <p:sp>
        <p:nvSpPr>
          <p:cNvPr id="8" name="TextBox 7"/>
          <p:cNvSpPr txBox="1"/>
          <p:nvPr/>
        </p:nvSpPr>
        <p:spPr>
          <a:xfrm>
            <a:off x="6788523" y="180459"/>
            <a:ext cx="2637865" cy="369332"/>
          </a:xfrm>
          <a:prstGeom prst="rect">
            <a:avLst/>
          </a:prstGeom>
          <a:solidFill>
            <a:srgbClr val="FFFF00"/>
          </a:solidFill>
        </p:spPr>
        <p:txBody>
          <a:bodyPr wrap="square" rtlCol="0">
            <a:spAutoFit/>
          </a:bodyPr>
          <a:lstStyle/>
          <a:p>
            <a:r>
              <a:rPr lang="en-US" b="1" dirty="0">
                <a:solidFill>
                  <a:srgbClr val="FF0000"/>
                </a:solidFill>
              </a:rPr>
              <a:t>Exports – Imports (X-M)</a:t>
            </a:r>
          </a:p>
        </p:txBody>
      </p:sp>
      <p:sp>
        <p:nvSpPr>
          <p:cNvPr id="10" name="TextBox 9"/>
          <p:cNvSpPr txBox="1"/>
          <p:nvPr/>
        </p:nvSpPr>
        <p:spPr>
          <a:xfrm>
            <a:off x="10215284" y="6022103"/>
            <a:ext cx="1739151" cy="369332"/>
          </a:xfrm>
          <a:prstGeom prst="rect">
            <a:avLst/>
          </a:prstGeom>
          <a:solidFill>
            <a:srgbClr val="FFFF00"/>
          </a:solidFill>
        </p:spPr>
        <p:txBody>
          <a:bodyPr wrap="square" rtlCol="0">
            <a:spAutoFit/>
          </a:bodyPr>
          <a:lstStyle/>
          <a:p>
            <a:r>
              <a:rPr lang="en-US" b="1" dirty="0">
                <a:solidFill>
                  <a:srgbClr val="FF0000"/>
                </a:solidFill>
              </a:rPr>
              <a:t>Investment (I)</a:t>
            </a:r>
          </a:p>
        </p:txBody>
      </p:sp>
      <p:sp>
        <p:nvSpPr>
          <p:cNvPr id="11" name="TextBox 10"/>
          <p:cNvSpPr txBox="1"/>
          <p:nvPr/>
        </p:nvSpPr>
        <p:spPr>
          <a:xfrm>
            <a:off x="8107455" y="3516779"/>
            <a:ext cx="1739151" cy="646331"/>
          </a:xfrm>
          <a:prstGeom prst="rect">
            <a:avLst/>
          </a:prstGeom>
          <a:solidFill>
            <a:srgbClr val="FFFF00"/>
          </a:solidFill>
        </p:spPr>
        <p:txBody>
          <a:bodyPr wrap="square" rtlCol="0">
            <a:spAutoFit/>
          </a:bodyPr>
          <a:lstStyle/>
          <a:p>
            <a:r>
              <a:rPr lang="en-US" b="1" dirty="0">
                <a:solidFill>
                  <a:srgbClr val="FF0000"/>
                </a:solidFill>
              </a:rPr>
              <a:t>Government Spending (G)</a:t>
            </a:r>
          </a:p>
        </p:txBody>
      </p:sp>
      <p:sp>
        <p:nvSpPr>
          <p:cNvPr id="3" name="Content Placeholder 2"/>
          <p:cNvSpPr>
            <a:spLocks noGrp="1"/>
          </p:cNvSpPr>
          <p:nvPr>
            <p:ph idx="1"/>
          </p:nvPr>
        </p:nvSpPr>
        <p:spPr>
          <a:xfrm>
            <a:off x="284629" y="1935355"/>
            <a:ext cx="4128248" cy="581399"/>
          </a:xfrm>
          <a:solidFill>
            <a:srgbClr val="FFFF00"/>
          </a:solidFill>
        </p:spPr>
        <p:txBody>
          <a:bodyPr/>
          <a:lstStyle/>
          <a:p>
            <a:r>
              <a:rPr lang="en-US" dirty="0">
                <a:solidFill>
                  <a:srgbClr val="FF0000"/>
                </a:solidFill>
              </a:rPr>
              <a:t>GDP = C + I + G + (X-M)</a:t>
            </a:r>
          </a:p>
        </p:txBody>
      </p:sp>
    </p:spTree>
    <p:extLst>
      <p:ext uri="{BB962C8B-B14F-4D97-AF65-F5344CB8AC3E}">
        <p14:creationId xmlns:p14="http://schemas.microsoft.com/office/powerpoint/2010/main" val="145622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2"/>
          <a:stretch>
            <a:fillRect/>
          </a:stretch>
        </p:blipFill>
        <p:spPr>
          <a:xfrm>
            <a:off x="630741" y="228985"/>
            <a:ext cx="7370468" cy="6430299"/>
          </a:xfrm>
          <a:prstGeom prst="rect">
            <a:avLst/>
          </a:prstGeom>
        </p:spPr>
      </p:pic>
      <p:sp>
        <p:nvSpPr>
          <p:cNvPr id="5" name="TextBox 4"/>
          <p:cNvSpPr txBox="1"/>
          <p:nvPr/>
        </p:nvSpPr>
        <p:spPr>
          <a:xfrm>
            <a:off x="8208668" y="2356338"/>
            <a:ext cx="3493894"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Sometimes we refer to spending in the economy as the engine of the economy.</a:t>
            </a:r>
          </a:p>
          <a:p>
            <a:pPr marL="285750" indent="-285750">
              <a:buFont typeface="Arial" panose="020B0604020202020204" pitchFamily="34" charset="0"/>
              <a:buChar char="•"/>
            </a:pPr>
            <a:r>
              <a:rPr lang="en-US" sz="2400" dirty="0"/>
              <a:t>If there is no more spending, then the economy doesn’t move!</a:t>
            </a:r>
          </a:p>
        </p:txBody>
      </p:sp>
    </p:spTree>
    <p:extLst>
      <p:ext uri="{BB962C8B-B14F-4D97-AF65-F5344CB8AC3E}">
        <p14:creationId xmlns:p14="http://schemas.microsoft.com/office/powerpoint/2010/main" val="5320607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727474" y="285278"/>
            <a:ext cx="9547236" cy="6243341"/>
          </a:xfrm>
          <a:prstGeom prst="rect">
            <a:avLst/>
          </a:prstGeom>
          <a:noFill/>
          <a:ln>
            <a:noFill/>
          </a:ln>
        </p:spPr>
      </p:pic>
      <p:sp>
        <p:nvSpPr>
          <p:cNvPr id="5" name="TextBox 4"/>
          <p:cNvSpPr txBox="1"/>
          <p:nvPr/>
        </p:nvSpPr>
        <p:spPr>
          <a:xfrm>
            <a:off x="727474" y="381576"/>
            <a:ext cx="2733367" cy="369332"/>
          </a:xfrm>
          <a:prstGeom prst="rect">
            <a:avLst/>
          </a:prstGeom>
          <a:noFill/>
        </p:spPr>
        <p:txBody>
          <a:bodyPr wrap="square" rtlCol="0">
            <a:spAutoFit/>
          </a:bodyPr>
          <a:lstStyle/>
          <a:p>
            <a:r>
              <a:rPr lang="en-AU" dirty="0">
                <a:solidFill>
                  <a:srgbClr val="FF0000"/>
                </a:solidFill>
              </a:rPr>
              <a:t>Government Spending - G</a:t>
            </a:r>
          </a:p>
        </p:txBody>
      </p:sp>
      <p:sp>
        <p:nvSpPr>
          <p:cNvPr id="6" name="TextBox 5"/>
          <p:cNvSpPr txBox="1"/>
          <p:nvPr/>
        </p:nvSpPr>
        <p:spPr>
          <a:xfrm>
            <a:off x="1568246" y="1506022"/>
            <a:ext cx="2074606" cy="369332"/>
          </a:xfrm>
          <a:prstGeom prst="rect">
            <a:avLst/>
          </a:prstGeom>
          <a:noFill/>
        </p:spPr>
        <p:txBody>
          <a:bodyPr wrap="square" rtlCol="0">
            <a:spAutoFit/>
          </a:bodyPr>
          <a:lstStyle/>
          <a:p>
            <a:r>
              <a:rPr lang="en-AU" dirty="0">
                <a:solidFill>
                  <a:srgbClr val="FF0000"/>
                </a:solidFill>
              </a:rPr>
              <a:t>Consumption - C</a:t>
            </a:r>
          </a:p>
        </p:txBody>
      </p:sp>
      <p:sp>
        <p:nvSpPr>
          <p:cNvPr id="7" name="TextBox 6"/>
          <p:cNvSpPr txBox="1"/>
          <p:nvPr/>
        </p:nvSpPr>
        <p:spPr>
          <a:xfrm>
            <a:off x="1661652" y="4617931"/>
            <a:ext cx="2074606" cy="369332"/>
          </a:xfrm>
          <a:prstGeom prst="rect">
            <a:avLst/>
          </a:prstGeom>
          <a:noFill/>
        </p:spPr>
        <p:txBody>
          <a:bodyPr wrap="square" rtlCol="0">
            <a:spAutoFit/>
          </a:bodyPr>
          <a:lstStyle/>
          <a:p>
            <a:r>
              <a:rPr lang="en-AU" dirty="0">
                <a:solidFill>
                  <a:srgbClr val="FF0000"/>
                </a:solidFill>
              </a:rPr>
              <a:t>Investment (I)</a:t>
            </a:r>
          </a:p>
        </p:txBody>
      </p:sp>
      <p:sp>
        <p:nvSpPr>
          <p:cNvPr id="8" name="TextBox 7"/>
          <p:cNvSpPr txBox="1"/>
          <p:nvPr/>
        </p:nvSpPr>
        <p:spPr>
          <a:xfrm>
            <a:off x="1714500" y="4987263"/>
            <a:ext cx="2074606" cy="369332"/>
          </a:xfrm>
          <a:prstGeom prst="rect">
            <a:avLst/>
          </a:prstGeom>
          <a:noFill/>
        </p:spPr>
        <p:txBody>
          <a:bodyPr wrap="square" rtlCol="0">
            <a:spAutoFit/>
          </a:bodyPr>
          <a:lstStyle/>
          <a:p>
            <a:r>
              <a:rPr lang="en-AU" dirty="0">
                <a:solidFill>
                  <a:srgbClr val="FF0000"/>
                </a:solidFill>
              </a:rPr>
              <a:t>Exports (X)</a:t>
            </a:r>
          </a:p>
        </p:txBody>
      </p:sp>
      <p:sp>
        <p:nvSpPr>
          <p:cNvPr id="9" name="TextBox 8"/>
          <p:cNvSpPr txBox="1"/>
          <p:nvPr/>
        </p:nvSpPr>
        <p:spPr>
          <a:xfrm>
            <a:off x="1278194" y="5942568"/>
            <a:ext cx="2074606" cy="369332"/>
          </a:xfrm>
          <a:prstGeom prst="rect">
            <a:avLst/>
          </a:prstGeom>
          <a:noFill/>
        </p:spPr>
        <p:txBody>
          <a:bodyPr wrap="square" rtlCol="0">
            <a:spAutoFit/>
          </a:bodyPr>
          <a:lstStyle/>
          <a:p>
            <a:r>
              <a:rPr lang="en-AU" dirty="0">
                <a:solidFill>
                  <a:srgbClr val="FF0000"/>
                </a:solidFill>
              </a:rPr>
              <a:t>Imports (M)</a:t>
            </a:r>
          </a:p>
        </p:txBody>
      </p:sp>
    </p:spTree>
    <p:extLst>
      <p:ext uri="{BB962C8B-B14F-4D97-AF65-F5344CB8AC3E}">
        <p14:creationId xmlns:p14="http://schemas.microsoft.com/office/powerpoint/2010/main" val="129070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are the types of expenditure used in the expenditure method of calculating GDP?</a:t>
            </a:r>
          </a:p>
          <a:p>
            <a:r>
              <a:rPr lang="en-US" dirty="0">
                <a:solidFill>
                  <a:srgbClr val="FF0000"/>
                </a:solidFill>
              </a:rPr>
              <a:t>Consumption (Households)</a:t>
            </a:r>
          </a:p>
          <a:p>
            <a:r>
              <a:rPr lang="en-US" dirty="0">
                <a:solidFill>
                  <a:srgbClr val="FF0000"/>
                </a:solidFill>
              </a:rPr>
              <a:t>Investment (Firms)</a:t>
            </a:r>
          </a:p>
          <a:p>
            <a:r>
              <a:rPr lang="en-US" dirty="0">
                <a:solidFill>
                  <a:srgbClr val="FF0000"/>
                </a:solidFill>
              </a:rPr>
              <a:t>Government spending (government)</a:t>
            </a:r>
          </a:p>
          <a:p>
            <a:r>
              <a:rPr lang="en-US" dirty="0">
                <a:solidFill>
                  <a:srgbClr val="FF0000"/>
                </a:solidFill>
              </a:rPr>
              <a:t>Exports – Imports (foreign buyers and local buyers)</a:t>
            </a:r>
          </a:p>
        </p:txBody>
      </p:sp>
    </p:spTree>
    <p:extLst>
      <p:ext uri="{BB962C8B-B14F-4D97-AF65-F5344CB8AC3E}">
        <p14:creationId xmlns:p14="http://schemas.microsoft.com/office/powerpoint/2010/main" val="297092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16725" y="328025"/>
            <a:ext cx="3506333" cy="785009"/>
          </a:xfrm>
          <a:solidFill>
            <a:schemeClr val="accent6">
              <a:lumMod val="20000"/>
              <a:lumOff val="80000"/>
            </a:schemeClr>
          </a:solidFill>
        </p:spPr>
        <p:txBody>
          <a:bodyPr>
            <a:normAutofit fontScale="92500" lnSpcReduction="20000"/>
          </a:bodyPr>
          <a:lstStyle/>
          <a:p>
            <a:r>
              <a:rPr lang="en-US" sz="2000" dirty="0">
                <a:solidFill>
                  <a:srgbClr val="00B0F0"/>
                </a:solidFill>
              </a:rPr>
              <a:t>Government expenditures </a:t>
            </a:r>
            <a:r>
              <a:rPr lang="en-US" sz="2000" dirty="0"/>
              <a:t>= All government spending of money</a:t>
            </a:r>
          </a:p>
        </p:txBody>
      </p:sp>
      <p:sp>
        <p:nvSpPr>
          <p:cNvPr id="6" name="TextBox 5"/>
          <p:cNvSpPr txBox="1"/>
          <p:nvPr/>
        </p:nvSpPr>
        <p:spPr>
          <a:xfrm>
            <a:off x="4445221" y="141368"/>
            <a:ext cx="2910348" cy="954107"/>
          </a:xfrm>
          <a:prstGeom prst="rect">
            <a:avLst/>
          </a:prstGeom>
          <a:noFill/>
        </p:spPr>
        <p:txBody>
          <a:bodyPr wrap="square" rtlCol="0">
            <a:spAutoFit/>
          </a:bodyPr>
          <a:lstStyle/>
          <a:p>
            <a:r>
              <a:rPr lang="en-US" sz="2800" dirty="0"/>
              <a:t>Government Expenditure</a:t>
            </a:r>
          </a:p>
        </p:txBody>
      </p:sp>
      <p:sp>
        <p:nvSpPr>
          <p:cNvPr id="7" name="Right Arrow 6"/>
          <p:cNvSpPr/>
          <p:nvPr/>
        </p:nvSpPr>
        <p:spPr>
          <a:xfrm rot="7615231">
            <a:off x="3727466" y="1486700"/>
            <a:ext cx="1887793" cy="973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3156430">
            <a:off x="5513660" y="1517151"/>
            <a:ext cx="1887793" cy="973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124799" y="3020375"/>
            <a:ext cx="2064774" cy="646331"/>
          </a:xfrm>
          <a:prstGeom prst="rect">
            <a:avLst/>
          </a:prstGeom>
          <a:noFill/>
        </p:spPr>
        <p:txBody>
          <a:bodyPr wrap="square" rtlCol="0">
            <a:spAutoFit/>
          </a:bodyPr>
          <a:lstStyle/>
          <a:p>
            <a:r>
              <a:rPr lang="en-US" dirty="0"/>
              <a:t>Government transfers</a:t>
            </a:r>
          </a:p>
        </p:txBody>
      </p:sp>
      <p:sp>
        <p:nvSpPr>
          <p:cNvPr id="11" name="TextBox 10"/>
          <p:cNvSpPr txBox="1"/>
          <p:nvPr/>
        </p:nvSpPr>
        <p:spPr>
          <a:xfrm>
            <a:off x="3457079" y="3084442"/>
            <a:ext cx="2064774" cy="646331"/>
          </a:xfrm>
          <a:prstGeom prst="rect">
            <a:avLst/>
          </a:prstGeom>
          <a:noFill/>
        </p:spPr>
        <p:txBody>
          <a:bodyPr wrap="square" rtlCol="0">
            <a:spAutoFit/>
          </a:bodyPr>
          <a:lstStyle/>
          <a:p>
            <a:r>
              <a:rPr lang="en-US" dirty="0"/>
              <a:t>Government Spending (G) </a:t>
            </a:r>
          </a:p>
        </p:txBody>
      </p:sp>
      <p:sp>
        <p:nvSpPr>
          <p:cNvPr id="4" name="TextBox 3"/>
          <p:cNvSpPr txBox="1"/>
          <p:nvPr/>
        </p:nvSpPr>
        <p:spPr>
          <a:xfrm>
            <a:off x="432218" y="5435547"/>
            <a:ext cx="11077032" cy="461665"/>
          </a:xfrm>
          <a:prstGeom prst="rect">
            <a:avLst/>
          </a:prstGeom>
          <a:solidFill>
            <a:schemeClr val="accent4">
              <a:lumMod val="20000"/>
              <a:lumOff val="80000"/>
            </a:schemeClr>
          </a:solidFill>
        </p:spPr>
        <p:txBody>
          <a:bodyPr wrap="square" rtlCol="0">
            <a:spAutoFit/>
          </a:bodyPr>
          <a:lstStyle/>
          <a:p>
            <a:r>
              <a:rPr lang="en-US" sz="2400" dirty="0"/>
              <a:t>Government Expenditure = Government Spending + Government Transfer Payments</a:t>
            </a:r>
          </a:p>
        </p:txBody>
      </p:sp>
      <p:sp>
        <p:nvSpPr>
          <p:cNvPr id="5" name="Rectangle 4"/>
          <p:cNvSpPr/>
          <p:nvPr/>
        </p:nvSpPr>
        <p:spPr>
          <a:xfrm>
            <a:off x="7588209" y="3343540"/>
            <a:ext cx="4387362" cy="1569660"/>
          </a:xfrm>
          <a:prstGeom prst="rect">
            <a:avLst/>
          </a:prstGeom>
          <a:solidFill>
            <a:schemeClr val="accent6">
              <a:lumMod val="20000"/>
              <a:lumOff val="80000"/>
            </a:schemeClr>
          </a:solidFill>
        </p:spPr>
        <p:txBody>
          <a:bodyPr wrap="square">
            <a:spAutoFit/>
          </a:bodyPr>
          <a:lstStyle/>
          <a:p>
            <a:r>
              <a:rPr lang="en-US" sz="1600" dirty="0">
                <a:solidFill>
                  <a:srgbClr val="7030A0"/>
                </a:solidFill>
              </a:rPr>
              <a:t>Government transfers </a:t>
            </a:r>
            <a:r>
              <a:rPr lang="en-US" sz="1600" dirty="0"/>
              <a:t>= ‘taking money from the rich and to the poor’ through taxing wealthier people and paying it out through unemployment benefits, disability allowance, retirement payments etc. Because there are </a:t>
            </a:r>
            <a:r>
              <a:rPr lang="en-US" sz="1600" dirty="0">
                <a:solidFill>
                  <a:srgbClr val="7030A0"/>
                </a:solidFill>
              </a:rPr>
              <a:t>no goods and services being produced</a:t>
            </a:r>
            <a:r>
              <a:rPr lang="en-US" sz="1600" dirty="0"/>
              <a:t>, it is </a:t>
            </a:r>
            <a:r>
              <a:rPr lang="en-US" sz="1600" dirty="0">
                <a:solidFill>
                  <a:srgbClr val="FF0000"/>
                </a:solidFill>
              </a:rPr>
              <a:t>not counted in GDP</a:t>
            </a:r>
            <a:r>
              <a:rPr lang="en-US" sz="1600" dirty="0"/>
              <a:t>. </a:t>
            </a:r>
          </a:p>
        </p:txBody>
      </p:sp>
      <p:sp>
        <p:nvSpPr>
          <p:cNvPr id="10" name="Rectangle 9"/>
          <p:cNvSpPr/>
          <p:nvPr/>
        </p:nvSpPr>
        <p:spPr>
          <a:xfrm>
            <a:off x="87923" y="2928042"/>
            <a:ext cx="3378669" cy="1477328"/>
          </a:xfrm>
          <a:prstGeom prst="rect">
            <a:avLst/>
          </a:prstGeom>
          <a:solidFill>
            <a:schemeClr val="accent6">
              <a:lumMod val="20000"/>
              <a:lumOff val="80000"/>
            </a:schemeClr>
          </a:solidFill>
        </p:spPr>
        <p:txBody>
          <a:bodyPr wrap="square">
            <a:spAutoFit/>
          </a:bodyPr>
          <a:lstStyle/>
          <a:p>
            <a:r>
              <a:rPr lang="en-US" dirty="0">
                <a:solidFill>
                  <a:srgbClr val="00B050"/>
                </a:solidFill>
              </a:rPr>
              <a:t>Government spending </a:t>
            </a:r>
            <a:r>
              <a:rPr lang="en-US" dirty="0"/>
              <a:t>(</a:t>
            </a:r>
            <a:r>
              <a:rPr lang="en-US" dirty="0">
                <a:solidFill>
                  <a:srgbClr val="00B050"/>
                </a:solidFill>
              </a:rPr>
              <a:t>G</a:t>
            </a:r>
            <a:r>
              <a:rPr lang="en-US" dirty="0"/>
              <a:t>) = Government spending money on </a:t>
            </a:r>
            <a:r>
              <a:rPr lang="en-US" dirty="0">
                <a:solidFill>
                  <a:srgbClr val="00B050"/>
                </a:solidFill>
              </a:rPr>
              <a:t>goods and services produced in that year</a:t>
            </a:r>
            <a:r>
              <a:rPr lang="en-US" dirty="0"/>
              <a:t>, therefore it </a:t>
            </a:r>
            <a:r>
              <a:rPr lang="en-US" dirty="0">
                <a:solidFill>
                  <a:srgbClr val="FF0000"/>
                </a:solidFill>
              </a:rPr>
              <a:t>IS counted in GDP</a:t>
            </a:r>
          </a:p>
        </p:txBody>
      </p:sp>
      <p:pic>
        <p:nvPicPr>
          <p:cNvPr id="13" name="Picture 12"/>
          <p:cNvPicPr>
            <a:picLocks noChangeAspect="1"/>
          </p:cNvPicPr>
          <p:nvPr/>
        </p:nvPicPr>
        <p:blipFill>
          <a:blip r:embed="rId2"/>
          <a:stretch>
            <a:fillRect/>
          </a:stretch>
        </p:blipFill>
        <p:spPr>
          <a:xfrm>
            <a:off x="8760451" y="1372104"/>
            <a:ext cx="1641662" cy="1915273"/>
          </a:xfrm>
          <a:prstGeom prst="rect">
            <a:avLst/>
          </a:prstGeom>
        </p:spPr>
      </p:pic>
      <p:pic>
        <p:nvPicPr>
          <p:cNvPr id="14" name="Picture 13"/>
          <p:cNvPicPr>
            <a:picLocks noChangeAspect="1"/>
          </p:cNvPicPr>
          <p:nvPr/>
        </p:nvPicPr>
        <p:blipFill>
          <a:blip r:embed="rId3"/>
          <a:stretch>
            <a:fillRect/>
          </a:stretch>
        </p:blipFill>
        <p:spPr>
          <a:xfrm>
            <a:off x="524148" y="1244626"/>
            <a:ext cx="2802275" cy="1518442"/>
          </a:xfrm>
          <a:prstGeom prst="rect">
            <a:avLst/>
          </a:prstGeom>
        </p:spPr>
      </p:pic>
    </p:spTree>
    <p:extLst>
      <p:ext uri="{BB962C8B-B14F-4D97-AF65-F5344CB8AC3E}">
        <p14:creationId xmlns:p14="http://schemas.microsoft.com/office/powerpoint/2010/main" val="35737292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is the difference between government expenditure and government spending?</a:t>
            </a:r>
          </a:p>
          <a:p>
            <a:r>
              <a:rPr lang="en-US" dirty="0">
                <a:solidFill>
                  <a:srgbClr val="FF0000"/>
                </a:solidFill>
              </a:rPr>
              <a:t>Government spending is only spending on goods and services produced in that year and is therefore counted in GDP.</a:t>
            </a:r>
          </a:p>
          <a:p>
            <a:r>
              <a:rPr lang="en-US" dirty="0">
                <a:solidFill>
                  <a:srgbClr val="FF0000"/>
                </a:solidFill>
              </a:rPr>
              <a:t>Government expenditure also includes government transfers (which are not included in GDP)</a:t>
            </a:r>
          </a:p>
          <a:p>
            <a:r>
              <a:rPr lang="en-US" dirty="0" err="1">
                <a:solidFill>
                  <a:srgbClr val="FF0000"/>
                </a:solidFill>
              </a:rPr>
              <a:t>Gov</a:t>
            </a:r>
            <a:r>
              <a:rPr lang="en-US" dirty="0">
                <a:solidFill>
                  <a:srgbClr val="FF0000"/>
                </a:solidFill>
              </a:rPr>
              <a:t> </a:t>
            </a:r>
            <a:r>
              <a:rPr lang="en-US" dirty="0" err="1">
                <a:solidFill>
                  <a:srgbClr val="FF0000"/>
                </a:solidFill>
              </a:rPr>
              <a:t>Exp</a:t>
            </a:r>
            <a:r>
              <a:rPr lang="en-US" dirty="0">
                <a:solidFill>
                  <a:srgbClr val="FF0000"/>
                </a:solidFill>
              </a:rPr>
              <a:t> = </a:t>
            </a:r>
            <a:r>
              <a:rPr lang="en-US" dirty="0" err="1">
                <a:solidFill>
                  <a:srgbClr val="FF0000"/>
                </a:solidFill>
              </a:rPr>
              <a:t>Gov</a:t>
            </a:r>
            <a:r>
              <a:rPr lang="en-US" dirty="0">
                <a:solidFill>
                  <a:srgbClr val="FF0000"/>
                </a:solidFill>
              </a:rPr>
              <a:t> spending + </a:t>
            </a:r>
            <a:r>
              <a:rPr lang="en-US" dirty="0" err="1">
                <a:solidFill>
                  <a:srgbClr val="FF0000"/>
                </a:solidFill>
              </a:rPr>
              <a:t>gov</a:t>
            </a:r>
            <a:r>
              <a:rPr lang="en-US" dirty="0">
                <a:solidFill>
                  <a:srgbClr val="FF0000"/>
                </a:solidFill>
              </a:rPr>
              <a:t> transfers</a:t>
            </a:r>
          </a:p>
        </p:txBody>
      </p:sp>
    </p:spTree>
    <p:extLst>
      <p:ext uri="{BB962C8B-B14F-4D97-AF65-F5344CB8AC3E}">
        <p14:creationId xmlns:p14="http://schemas.microsoft.com/office/powerpoint/2010/main" val="129125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Checklist</a:t>
            </a:r>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q"/>
            </a:pPr>
            <a:r>
              <a:rPr lang="en-US" dirty="0"/>
              <a:t>What is the definition of:</a:t>
            </a:r>
          </a:p>
          <a:p>
            <a:pPr lvl="1">
              <a:buFont typeface="Wingdings" panose="05000000000000000000" pitchFamily="2" charset="2"/>
              <a:buChar char="q"/>
            </a:pPr>
            <a:r>
              <a:rPr lang="en-US" dirty="0"/>
              <a:t>GDP</a:t>
            </a:r>
          </a:p>
          <a:p>
            <a:pPr lvl="1">
              <a:buFont typeface="Wingdings" panose="05000000000000000000" pitchFamily="2" charset="2"/>
              <a:buChar char="q"/>
            </a:pPr>
            <a:r>
              <a:rPr lang="en-US" dirty="0"/>
              <a:t>GDP per capita</a:t>
            </a:r>
          </a:p>
          <a:p>
            <a:pPr>
              <a:buFont typeface="Wingdings" panose="05000000000000000000" pitchFamily="2" charset="2"/>
              <a:buChar char="q"/>
            </a:pPr>
            <a:r>
              <a:rPr lang="en-US" dirty="0"/>
              <a:t>Understanding the Circular Flow Model</a:t>
            </a:r>
          </a:p>
          <a:p>
            <a:pPr lvl="1">
              <a:buFont typeface="Wingdings" panose="05000000000000000000" pitchFamily="2" charset="2"/>
              <a:buChar char="q"/>
            </a:pPr>
            <a:r>
              <a:rPr lang="en-US" dirty="0"/>
              <a:t>Product Market vs Resource Market</a:t>
            </a:r>
          </a:p>
          <a:p>
            <a:pPr lvl="1">
              <a:buFont typeface="Wingdings" panose="05000000000000000000" pitchFamily="2" charset="2"/>
              <a:buChar char="q"/>
            </a:pPr>
            <a:r>
              <a:rPr lang="en-US" dirty="0"/>
              <a:t>Full Circular Flow Model</a:t>
            </a:r>
          </a:p>
          <a:p>
            <a:pPr lvl="1">
              <a:buFont typeface="Wingdings" panose="05000000000000000000" pitchFamily="2" charset="2"/>
              <a:buChar char="q"/>
            </a:pPr>
            <a:r>
              <a:rPr lang="en-US" dirty="0"/>
              <a:t>Injections vs Leakages</a:t>
            </a:r>
          </a:p>
          <a:p>
            <a:pPr>
              <a:buFont typeface="Wingdings" panose="05000000000000000000" pitchFamily="2" charset="2"/>
              <a:buChar char="q"/>
            </a:pPr>
            <a:r>
              <a:rPr lang="en-US" dirty="0"/>
              <a:t>Three ways of Measuring GDP</a:t>
            </a:r>
          </a:p>
          <a:p>
            <a:pPr lvl="1">
              <a:buFont typeface="Wingdings" panose="05000000000000000000" pitchFamily="2" charset="2"/>
              <a:buChar char="q"/>
            </a:pPr>
            <a:r>
              <a:rPr lang="en-US" dirty="0"/>
              <a:t>Expenditure Method</a:t>
            </a:r>
          </a:p>
          <a:p>
            <a:pPr lvl="1">
              <a:buFont typeface="Wingdings" panose="05000000000000000000" pitchFamily="2" charset="2"/>
              <a:buChar char="q"/>
            </a:pPr>
            <a:r>
              <a:rPr lang="en-US" dirty="0"/>
              <a:t>Value Added Method</a:t>
            </a:r>
          </a:p>
          <a:p>
            <a:pPr lvl="1">
              <a:buFont typeface="Wingdings" panose="05000000000000000000" pitchFamily="2" charset="2"/>
              <a:buChar char="q"/>
            </a:pPr>
            <a:r>
              <a:rPr lang="en-US" dirty="0"/>
              <a:t>Income Method</a:t>
            </a:r>
          </a:p>
          <a:p>
            <a:endParaRPr lang="en-US" dirty="0"/>
          </a:p>
        </p:txBody>
      </p:sp>
    </p:spTree>
    <p:extLst>
      <p:ext uri="{BB962C8B-B14F-4D97-AF65-F5344CB8AC3E}">
        <p14:creationId xmlns:p14="http://schemas.microsoft.com/office/powerpoint/2010/main" val="8901047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3 Ways of Calculating GDP (Gross Domestic Product)</a:t>
            </a:r>
          </a:p>
        </p:txBody>
      </p:sp>
      <p:sp>
        <p:nvSpPr>
          <p:cNvPr id="3" name="Content Placeholder 2"/>
          <p:cNvSpPr>
            <a:spLocks noGrp="1"/>
          </p:cNvSpPr>
          <p:nvPr>
            <p:ph idx="1"/>
          </p:nvPr>
        </p:nvSpPr>
        <p:spPr>
          <a:xfrm>
            <a:off x="642662" y="2212486"/>
            <a:ext cx="3501788" cy="4351338"/>
          </a:xfrm>
        </p:spPr>
        <p:txBody>
          <a:bodyPr/>
          <a:lstStyle/>
          <a:p>
            <a:r>
              <a:rPr lang="en-US" dirty="0">
                <a:hlinkClick r:id="rId2" action="ppaction://hlinksldjump"/>
              </a:rPr>
              <a:t>Total Expenditure Method</a:t>
            </a:r>
            <a:endParaRPr lang="en-US" dirty="0"/>
          </a:p>
        </p:txBody>
      </p:sp>
      <p:sp>
        <p:nvSpPr>
          <p:cNvPr id="4" name="Content Placeholder 2"/>
          <p:cNvSpPr txBox="1">
            <a:spLocks/>
          </p:cNvSpPr>
          <p:nvPr/>
        </p:nvSpPr>
        <p:spPr>
          <a:xfrm>
            <a:off x="4277414" y="2235688"/>
            <a:ext cx="350178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3" action="ppaction://hlinksldjump"/>
              </a:rPr>
              <a:t>Value Added Method</a:t>
            </a:r>
            <a:endParaRPr lang="en-US" dirty="0"/>
          </a:p>
        </p:txBody>
      </p:sp>
      <p:sp>
        <p:nvSpPr>
          <p:cNvPr id="5" name="Content Placeholder 2"/>
          <p:cNvSpPr txBox="1">
            <a:spLocks/>
          </p:cNvSpPr>
          <p:nvPr/>
        </p:nvSpPr>
        <p:spPr>
          <a:xfrm>
            <a:off x="8076220" y="2143447"/>
            <a:ext cx="350178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4" action="ppaction://hlinksldjump"/>
              </a:rPr>
              <a:t>Factor Incomes Method</a:t>
            </a:r>
            <a:endParaRPr lang="en-US" dirty="0"/>
          </a:p>
        </p:txBody>
      </p:sp>
      <p:sp>
        <p:nvSpPr>
          <p:cNvPr id="6" name="TextBox 5"/>
          <p:cNvSpPr txBox="1"/>
          <p:nvPr/>
        </p:nvSpPr>
        <p:spPr>
          <a:xfrm>
            <a:off x="9905329" y="6171620"/>
            <a:ext cx="1707777" cy="646331"/>
          </a:xfrm>
          <a:prstGeom prst="rect">
            <a:avLst/>
          </a:prstGeom>
          <a:noFill/>
        </p:spPr>
        <p:txBody>
          <a:bodyPr wrap="square" rtlCol="0">
            <a:spAutoFit/>
          </a:bodyPr>
          <a:lstStyle/>
          <a:p>
            <a:r>
              <a:rPr lang="en-US" dirty="0">
                <a:hlinkClick r:id="" action="ppaction://noaction"/>
              </a:rPr>
              <a:t>3 Ways of Calculating GDP</a:t>
            </a:r>
            <a:endParaRPr lang="en-US" dirty="0"/>
          </a:p>
        </p:txBody>
      </p:sp>
      <p:pic>
        <p:nvPicPr>
          <p:cNvPr id="7" name="Picture 6"/>
          <p:cNvPicPr>
            <a:picLocks noChangeAspect="1"/>
          </p:cNvPicPr>
          <p:nvPr/>
        </p:nvPicPr>
        <p:blipFill>
          <a:blip r:embed="rId5"/>
          <a:stretch>
            <a:fillRect/>
          </a:stretch>
        </p:blipFill>
        <p:spPr>
          <a:xfrm>
            <a:off x="354322" y="4914464"/>
            <a:ext cx="11652814" cy="1393757"/>
          </a:xfrm>
          <a:prstGeom prst="rect">
            <a:avLst/>
          </a:prstGeom>
        </p:spPr>
      </p:pic>
      <p:pic>
        <p:nvPicPr>
          <p:cNvPr id="9" name="Picture 8"/>
          <p:cNvPicPr>
            <a:picLocks noChangeAspect="1"/>
          </p:cNvPicPr>
          <p:nvPr/>
        </p:nvPicPr>
        <p:blipFill>
          <a:blip r:embed="rId6"/>
          <a:stretch>
            <a:fillRect/>
          </a:stretch>
        </p:blipFill>
        <p:spPr>
          <a:xfrm>
            <a:off x="1072823" y="3022604"/>
            <a:ext cx="2153264" cy="1878596"/>
          </a:xfrm>
          <a:prstGeom prst="rect">
            <a:avLst/>
          </a:prstGeom>
        </p:spPr>
      </p:pic>
      <p:pic>
        <p:nvPicPr>
          <p:cNvPr id="10" name="Picture 9"/>
          <p:cNvPicPr>
            <a:picLocks noChangeAspect="1"/>
          </p:cNvPicPr>
          <p:nvPr/>
        </p:nvPicPr>
        <p:blipFill>
          <a:blip r:embed="rId7"/>
          <a:stretch>
            <a:fillRect/>
          </a:stretch>
        </p:blipFill>
        <p:spPr>
          <a:xfrm>
            <a:off x="4747333" y="3022604"/>
            <a:ext cx="2726004" cy="1562672"/>
          </a:xfrm>
          <a:prstGeom prst="rect">
            <a:avLst/>
          </a:prstGeom>
        </p:spPr>
      </p:pic>
      <p:pic>
        <p:nvPicPr>
          <p:cNvPr id="11" name="Picture 10"/>
          <p:cNvPicPr>
            <a:picLocks noChangeAspect="1"/>
          </p:cNvPicPr>
          <p:nvPr/>
        </p:nvPicPr>
        <p:blipFill>
          <a:blip r:embed="rId8"/>
          <a:stretch>
            <a:fillRect/>
          </a:stretch>
        </p:blipFill>
        <p:spPr>
          <a:xfrm>
            <a:off x="8300428" y="3181543"/>
            <a:ext cx="3053372" cy="1691996"/>
          </a:xfrm>
          <a:prstGeom prst="rect">
            <a:avLst/>
          </a:prstGeom>
        </p:spPr>
      </p:pic>
      <p:sp>
        <p:nvSpPr>
          <p:cNvPr id="8" name="Down Arrow 7"/>
          <p:cNvSpPr/>
          <p:nvPr/>
        </p:nvSpPr>
        <p:spPr>
          <a:xfrm>
            <a:off x="5503666" y="712177"/>
            <a:ext cx="404446" cy="14369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3921363">
            <a:off x="3889289" y="-186267"/>
            <a:ext cx="404446" cy="33756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7770010">
            <a:off x="6952382" y="-51317"/>
            <a:ext cx="404446" cy="30295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26287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Value Added</a:t>
            </a:r>
          </a:p>
        </p:txBody>
      </p:sp>
      <p:sp>
        <p:nvSpPr>
          <p:cNvPr id="3" name="Content Placeholder 2"/>
          <p:cNvSpPr>
            <a:spLocks noGrp="1"/>
          </p:cNvSpPr>
          <p:nvPr>
            <p:ph idx="1"/>
          </p:nvPr>
        </p:nvSpPr>
        <p:spPr>
          <a:xfrm>
            <a:off x="358661" y="1690688"/>
            <a:ext cx="4570195" cy="4551850"/>
          </a:xfrm>
        </p:spPr>
        <p:txBody>
          <a:bodyPr>
            <a:normAutofit fontScale="77500" lnSpcReduction="20000"/>
          </a:bodyPr>
          <a:lstStyle/>
          <a:p>
            <a:r>
              <a:rPr lang="en-US" dirty="0"/>
              <a:t>We can also </a:t>
            </a:r>
            <a:r>
              <a:rPr lang="en-US" dirty="0">
                <a:solidFill>
                  <a:srgbClr val="00B0F0"/>
                </a:solidFill>
              </a:rPr>
              <a:t>measure the size of the economy</a:t>
            </a:r>
            <a:r>
              <a:rPr lang="en-US" dirty="0"/>
              <a:t> through the value added by businesses at different stages of production.</a:t>
            </a:r>
          </a:p>
          <a:p>
            <a:r>
              <a:rPr lang="en-US" dirty="0">
                <a:solidFill>
                  <a:srgbClr val="00B0F0"/>
                </a:solidFill>
              </a:rPr>
              <a:t>Each level creates output </a:t>
            </a:r>
            <a:r>
              <a:rPr lang="en-US" dirty="0"/>
              <a:t>which has a </a:t>
            </a:r>
            <a:r>
              <a:rPr lang="en-US" dirty="0">
                <a:solidFill>
                  <a:srgbClr val="00B0F0"/>
                </a:solidFill>
              </a:rPr>
              <a:t>higher value than the input </a:t>
            </a:r>
            <a:r>
              <a:rPr lang="en-US" dirty="0"/>
              <a:t>they received! This is adding value!</a:t>
            </a:r>
          </a:p>
          <a:p>
            <a:pPr lvl="1"/>
            <a:r>
              <a:rPr lang="en-US" dirty="0"/>
              <a:t>Note: We subtract the costs of production such as electricity etc. so the added value number will be smaller after this subtraction.</a:t>
            </a:r>
          </a:p>
          <a:p>
            <a:r>
              <a:rPr lang="en-US" dirty="0"/>
              <a:t>If we take the added value for all goods and services in the economy, we will find the GDP.</a:t>
            </a:r>
          </a:p>
          <a:p>
            <a:pPr lvl="1"/>
            <a:r>
              <a:rPr lang="en-US" dirty="0"/>
              <a:t>The value we get will be </a:t>
            </a:r>
            <a:r>
              <a:rPr lang="en-US" b="1" dirty="0"/>
              <a:t>the same </a:t>
            </a:r>
            <a:r>
              <a:rPr lang="en-US" dirty="0"/>
              <a:t>as with the expenditure method.</a:t>
            </a:r>
          </a:p>
        </p:txBody>
      </p:sp>
      <p:pic>
        <p:nvPicPr>
          <p:cNvPr id="5" name="Picture 4"/>
          <p:cNvPicPr>
            <a:picLocks noChangeAspect="1"/>
          </p:cNvPicPr>
          <p:nvPr/>
        </p:nvPicPr>
        <p:blipFill>
          <a:blip r:embed="rId2"/>
          <a:stretch>
            <a:fillRect/>
          </a:stretch>
        </p:blipFill>
        <p:spPr>
          <a:xfrm>
            <a:off x="5591466" y="1107347"/>
            <a:ext cx="2522584" cy="1310179"/>
          </a:xfrm>
          <a:prstGeom prst="rect">
            <a:avLst/>
          </a:prstGeom>
        </p:spPr>
      </p:pic>
      <p:pic>
        <p:nvPicPr>
          <p:cNvPr id="6" name="Picture 5"/>
          <p:cNvPicPr>
            <a:picLocks noChangeAspect="1"/>
          </p:cNvPicPr>
          <p:nvPr/>
        </p:nvPicPr>
        <p:blipFill>
          <a:blip r:embed="rId3"/>
          <a:stretch>
            <a:fillRect/>
          </a:stretch>
        </p:blipFill>
        <p:spPr>
          <a:xfrm>
            <a:off x="6627539" y="4488346"/>
            <a:ext cx="2786845" cy="2151703"/>
          </a:xfrm>
          <a:prstGeom prst="rect">
            <a:avLst/>
          </a:prstGeom>
        </p:spPr>
      </p:pic>
      <p:sp>
        <p:nvSpPr>
          <p:cNvPr id="9" name="TextBox 8"/>
          <p:cNvSpPr txBox="1"/>
          <p:nvPr/>
        </p:nvSpPr>
        <p:spPr>
          <a:xfrm>
            <a:off x="1098130" y="41959"/>
            <a:ext cx="1707777" cy="646331"/>
          </a:xfrm>
          <a:prstGeom prst="rect">
            <a:avLst/>
          </a:prstGeom>
          <a:noFill/>
        </p:spPr>
        <p:txBody>
          <a:bodyPr wrap="square" rtlCol="0">
            <a:spAutoFit/>
          </a:bodyPr>
          <a:lstStyle/>
          <a:p>
            <a:r>
              <a:rPr lang="en-US" dirty="0">
                <a:hlinkClick r:id="" action="ppaction://noaction"/>
              </a:rPr>
              <a:t>3 Ways of Calculating GDP</a:t>
            </a:r>
            <a:endParaRPr lang="en-US" dirty="0"/>
          </a:p>
        </p:txBody>
      </p:sp>
      <p:sp>
        <p:nvSpPr>
          <p:cNvPr id="7" name="TextBox 6"/>
          <p:cNvSpPr txBox="1"/>
          <p:nvPr/>
        </p:nvSpPr>
        <p:spPr>
          <a:xfrm>
            <a:off x="5937672" y="2573533"/>
            <a:ext cx="1110715" cy="646331"/>
          </a:xfrm>
          <a:prstGeom prst="rect">
            <a:avLst/>
          </a:prstGeom>
          <a:noFill/>
        </p:spPr>
        <p:txBody>
          <a:bodyPr wrap="square" rtlCol="0">
            <a:spAutoFit/>
          </a:bodyPr>
          <a:lstStyle/>
          <a:p>
            <a:r>
              <a:rPr lang="en-US" dirty="0"/>
              <a:t>Value = $50</a:t>
            </a:r>
          </a:p>
        </p:txBody>
      </p:sp>
      <p:sp>
        <p:nvSpPr>
          <p:cNvPr id="10" name="TextBox 9"/>
          <p:cNvSpPr txBox="1"/>
          <p:nvPr/>
        </p:nvSpPr>
        <p:spPr>
          <a:xfrm>
            <a:off x="5673864" y="4756731"/>
            <a:ext cx="1110715" cy="646331"/>
          </a:xfrm>
          <a:prstGeom prst="rect">
            <a:avLst/>
          </a:prstGeom>
          <a:noFill/>
        </p:spPr>
        <p:txBody>
          <a:bodyPr wrap="square" rtlCol="0">
            <a:spAutoFit/>
          </a:bodyPr>
          <a:lstStyle/>
          <a:p>
            <a:r>
              <a:rPr lang="en-US" dirty="0"/>
              <a:t>Value = $150</a:t>
            </a:r>
          </a:p>
        </p:txBody>
      </p:sp>
      <p:sp>
        <p:nvSpPr>
          <p:cNvPr id="12" name="TextBox 11"/>
          <p:cNvSpPr txBox="1"/>
          <p:nvPr/>
        </p:nvSpPr>
        <p:spPr>
          <a:xfrm>
            <a:off x="3761297" y="100125"/>
            <a:ext cx="4352752" cy="957778"/>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The value added method takes the value that each business adds to their materials. </a:t>
            </a:r>
          </a:p>
        </p:txBody>
      </p:sp>
      <p:pic>
        <p:nvPicPr>
          <p:cNvPr id="11" name="Picture 10"/>
          <p:cNvPicPr>
            <a:picLocks noChangeAspect="1"/>
          </p:cNvPicPr>
          <p:nvPr/>
        </p:nvPicPr>
        <p:blipFill>
          <a:blip r:embed="rId4"/>
          <a:stretch>
            <a:fillRect/>
          </a:stretch>
        </p:blipFill>
        <p:spPr>
          <a:xfrm>
            <a:off x="8714097" y="2055522"/>
            <a:ext cx="1633330" cy="1362700"/>
          </a:xfrm>
          <a:prstGeom prst="rect">
            <a:avLst/>
          </a:prstGeom>
        </p:spPr>
      </p:pic>
      <p:pic>
        <p:nvPicPr>
          <p:cNvPr id="14" name="Picture 13"/>
          <p:cNvPicPr>
            <a:picLocks noChangeAspect="1"/>
          </p:cNvPicPr>
          <p:nvPr/>
        </p:nvPicPr>
        <p:blipFill>
          <a:blip r:embed="rId5"/>
          <a:stretch>
            <a:fillRect/>
          </a:stretch>
        </p:blipFill>
        <p:spPr>
          <a:xfrm>
            <a:off x="7124006" y="1961034"/>
            <a:ext cx="1487880" cy="1345917"/>
          </a:xfrm>
          <a:prstGeom prst="rect">
            <a:avLst/>
          </a:prstGeom>
        </p:spPr>
      </p:pic>
      <p:pic>
        <p:nvPicPr>
          <p:cNvPr id="8" name="Picture 7"/>
          <p:cNvPicPr>
            <a:picLocks noChangeAspect="1"/>
          </p:cNvPicPr>
          <p:nvPr/>
        </p:nvPicPr>
        <p:blipFill>
          <a:blip r:embed="rId6"/>
          <a:stretch>
            <a:fillRect/>
          </a:stretch>
        </p:blipFill>
        <p:spPr>
          <a:xfrm>
            <a:off x="8073841" y="1071271"/>
            <a:ext cx="1816836" cy="1434344"/>
          </a:xfrm>
          <a:prstGeom prst="rect">
            <a:avLst/>
          </a:prstGeom>
        </p:spPr>
      </p:pic>
      <p:sp>
        <p:nvSpPr>
          <p:cNvPr id="4" name="Down Arrow 3"/>
          <p:cNvSpPr/>
          <p:nvPr/>
        </p:nvSpPr>
        <p:spPr>
          <a:xfrm>
            <a:off x="6101542" y="3315312"/>
            <a:ext cx="3998422" cy="1173034"/>
          </a:xfrm>
          <a:prstGeom prst="down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541411" y="3380348"/>
            <a:ext cx="1641814" cy="923330"/>
          </a:xfrm>
          <a:prstGeom prst="rect">
            <a:avLst/>
          </a:prstGeom>
          <a:noFill/>
        </p:spPr>
        <p:txBody>
          <a:bodyPr wrap="square" rtlCol="0">
            <a:spAutoFit/>
          </a:bodyPr>
          <a:lstStyle/>
          <a:p>
            <a:r>
              <a:rPr lang="en-US" dirty="0"/>
              <a:t>Firm adds/creates value</a:t>
            </a:r>
          </a:p>
        </p:txBody>
      </p:sp>
    </p:spTree>
    <p:extLst>
      <p:ext uri="{BB962C8B-B14F-4D97-AF65-F5344CB8AC3E}">
        <p14:creationId xmlns:p14="http://schemas.microsoft.com/office/powerpoint/2010/main" val="233218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378155" y="365125"/>
            <a:ext cx="3376160" cy="5324535"/>
          </a:xfrm>
          <a:prstGeom prst="rect">
            <a:avLst/>
          </a:prstGeom>
          <a:solidFill>
            <a:schemeClr val="accent4">
              <a:lumMod val="20000"/>
              <a:lumOff val="80000"/>
            </a:schemeClr>
          </a:solidFill>
        </p:spPr>
        <p:txBody>
          <a:bodyPr wrap="square">
            <a:spAutoFit/>
          </a:bodyPr>
          <a:lstStyle/>
          <a:p>
            <a:r>
              <a:rPr lang="en-US" sz="2000" dirty="0"/>
              <a:t>Example</a:t>
            </a:r>
          </a:p>
          <a:p>
            <a:pPr marL="342900" indent="-342900">
              <a:buFont typeface="+mj-lt"/>
              <a:buAutoNum type="arabicPeriod"/>
            </a:pPr>
            <a:r>
              <a:rPr lang="en-US" sz="2000" dirty="0"/>
              <a:t>A farm is able to use land and food to raise cows.</a:t>
            </a:r>
          </a:p>
          <a:p>
            <a:pPr marL="457200" indent="-457200">
              <a:buFont typeface="+mj-lt"/>
              <a:buAutoNum type="arabicPeriod"/>
            </a:pPr>
            <a:r>
              <a:rPr lang="en-US" sz="2000" dirty="0"/>
              <a:t>A company takes the milk and puts it into tanks and transports it. </a:t>
            </a:r>
          </a:p>
          <a:p>
            <a:pPr marL="457200" indent="-457200">
              <a:buFont typeface="+mj-lt"/>
              <a:buAutoNum type="arabicPeriod"/>
            </a:pPr>
            <a:r>
              <a:rPr lang="en-US" sz="2000" dirty="0"/>
              <a:t>A company takes the milk and treats and bottles it. </a:t>
            </a:r>
          </a:p>
          <a:p>
            <a:pPr marL="457200" indent="-457200">
              <a:buFont typeface="+mj-lt"/>
              <a:buAutoNum type="arabicPeriod"/>
            </a:pPr>
            <a:r>
              <a:rPr lang="en-US" sz="2000" dirty="0"/>
              <a:t>A transport company transports the bottles to a market where it can be bought conveniently as a final good!</a:t>
            </a:r>
          </a:p>
          <a:p>
            <a:pPr marL="457200" indent="-457200">
              <a:buFont typeface="+mj-lt"/>
              <a:buAutoNum type="arabicPeriod"/>
            </a:pPr>
            <a:endParaRPr lang="en-US" sz="2000" dirty="0"/>
          </a:p>
          <a:p>
            <a:r>
              <a:rPr lang="en-US" sz="2000" dirty="0"/>
              <a:t>We can see that </a:t>
            </a:r>
            <a:r>
              <a:rPr lang="en-US" sz="2000" dirty="0">
                <a:solidFill>
                  <a:srgbClr val="00B0F0"/>
                </a:solidFill>
              </a:rPr>
              <a:t>each business is adding value</a:t>
            </a:r>
            <a:r>
              <a:rPr lang="en-US" sz="2000" dirty="0"/>
              <a:t> so until we have our </a:t>
            </a:r>
            <a:r>
              <a:rPr lang="en-US" sz="2000" dirty="0">
                <a:solidFill>
                  <a:srgbClr val="00B0F0"/>
                </a:solidFill>
              </a:rPr>
              <a:t>final good</a:t>
            </a:r>
            <a:r>
              <a:rPr lang="en-US" sz="2000" dirty="0"/>
              <a:t>. </a:t>
            </a:r>
          </a:p>
        </p:txBody>
      </p:sp>
      <p:pic>
        <p:nvPicPr>
          <p:cNvPr id="6" name="Picture 5"/>
          <p:cNvPicPr>
            <a:picLocks noChangeAspect="1"/>
          </p:cNvPicPr>
          <p:nvPr/>
        </p:nvPicPr>
        <p:blipFill>
          <a:blip r:embed="rId2"/>
          <a:stretch>
            <a:fillRect/>
          </a:stretch>
        </p:blipFill>
        <p:spPr>
          <a:xfrm>
            <a:off x="4322427" y="152143"/>
            <a:ext cx="6554115" cy="6554115"/>
          </a:xfrm>
          <a:prstGeom prst="rect">
            <a:avLst/>
          </a:prstGeom>
        </p:spPr>
      </p:pic>
    </p:spTree>
    <p:extLst>
      <p:ext uri="{BB962C8B-B14F-4D97-AF65-F5344CB8AC3E}">
        <p14:creationId xmlns:p14="http://schemas.microsoft.com/office/powerpoint/2010/main" val="21207133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378155" y="365125"/>
            <a:ext cx="2454172" cy="5940088"/>
          </a:xfrm>
          <a:prstGeom prst="rect">
            <a:avLst/>
          </a:prstGeom>
          <a:solidFill>
            <a:schemeClr val="accent4">
              <a:lumMod val="20000"/>
              <a:lumOff val="80000"/>
            </a:schemeClr>
          </a:solidFill>
        </p:spPr>
        <p:txBody>
          <a:bodyPr wrap="square">
            <a:spAutoFit/>
          </a:bodyPr>
          <a:lstStyle/>
          <a:p>
            <a:r>
              <a:rPr lang="en-US" sz="2000" dirty="0"/>
              <a:t>Example</a:t>
            </a:r>
          </a:p>
          <a:p>
            <a:pPr marL="342900" indent="-342900">
              <a:buFont typeface="+mj-lt"/>
              <a:buAutoNum type="arabicPeriod"/>
            </a:pPr>
            <a:r>
              <a:rPr lang="en-US" sz="2000" dirty="0"/>
              <a:t>A business turns a forest into timber. </a:t>
            </a:r>
          </a:p>
          <a:p>
            <a:pPr marL="457200" indent="-457200">
              <a:buFont typeface="+mj-lt"/>
              <a:buAutoNum type="arabicPeriod"/>
            </a:pPr>
            <a:r>
              <a:rPr lang="en-US" sz="2000" dirty="0"/>
              <a:t>A transport company brings the timber to where it needs to go. </a:t>
            </a:r>
          </a:p>
          <a:p>
            <a:pPr marL="457200" indent="-457200">
              <a:buFont typeface="+mj-lt"/>
              <a:buAutoNum type="arabicPeriod"/>
            </a:pPr>
            <a:r>
              <a:rPr lang="en-US" sz="2000" dirty="0"/>
              <a:t>A manufacturing company turns the timber into furniture. </a:t>
            </a:r>
          </a:p>
          <a:p>
            <a:pPr marL="457200" indent="-457200">
              <a:buFont typeface="+mj-lt"/>
              <a:buAutoNum type="arabicPeriod"/>
            </a:pPr>
            <a:r>
              <a:rPr lang="en-US" sz="2000" dirty="0"/>
              <a:t>A retailer puts the furniture in a room with salespeople and helps customers make the right decision. </a:t>
            </a:r>
          </a:p>
        </p:txBody>
      </p:sp>
      <p:pic>
        <p:nvPicPr>
          <p:cNvPr id="5" name="Picture 4"/>
          <p:cNvPicPr>
            <a:picLocks noChangeAspect="1"/>
          </p:cNvPicPr>
          <p:nvPr/>
        </p:nvPicPr>
        <p:blipFill>
          <a:blip r:embed="rId2"/>
          <a:stretch>
            <a:fillRect/>
          </a:stretch>
        </p:blipFill>
        <p:spPr>
          <a:xfrm>
            <a:off x="3980783" y="413280"/>
            <a:ext cx="2669034" cy="2126720"/>
          </a:xfrm>
          <a:prstGeom prst="rect">
            <a:avLst/>
          </a:prstGeom>
        </p:spPr>
      </p:pic>
      <p:pic>
        <p:nvPicPr>
          <p:cNvPr id="6" name="Picture 5"/>
          <p:cNvPicPr>
            <a:picLocks noChangeAspect="1"/>
          </p:cNvPicPr>
          <p:nvPr/>
        </p:nvPicPr>
        <p:blipFill>
          <a:blip r:embed="rId3"/>
          <a:stretch>
            <a:fillRect/>
          </a:stretch>
        </p:blipFill>
        <p:spPr>
          <a:xfrm>
            <a:off x="7798273" y="413280"/>
            <a:ext cx="3622907" cy="2142116"/>
          </a:xfrm>
          <a:prstGeom prst="rect">
            <a:avLst/>
          </a:prstGeom>
        </p:spPr>
      </p:pic>
      <p:pic>
        <p:nvPicPr>
          <p:cNvPr id="7" name="Picture 6"/>
          <p:cNvPicPr>
            <a:picLocks noChangeAspect="1"/>
          </p:cNvPicPr>
          <p:nvPr/>
        </p:nvPicPr>
        <p:blipFill>
          <a:blip r:embed="rId4"/>
          <a:stretch>
            <a:fillRect/>
          </a:stretch>
        </p:blipFill>
        <p:spPr>
          <a:xfrm>
            <a:off x="3451730" y="3342832"/>
            <a:ext cx="3501443" cy="2058901"/>
          </a:xfrm>
          <a:prstGeom prst="rect">
            <a:avLst/>
          </a:prstGeom>
        </p:spPr>
      </p:pic>
      <p:pic>
        <p:nvPicPr>
          <p:cNvPr id="4098" name="Picture 2" descr="5 Reasons Why You Should Visit Comfort Furniture's Showroom in Singapore |  Comfort Design Furnitu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3742" y="3342832"/>
            <a:ext cx="3379247" cy="22528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449592" y="413279"/>
            <a:ext cx="343475" cy="461665"/>
          </a:xfrm>
          <a:prstGeom prst="rect">
            <a:avLst/>
          </a:prstGeom>
          <a:solidFill>
            <a:schemeClr val="accent6">
              <a:lumMod val="20000"/>
              <a:lumOff val="80000"/>
            </a:schemeClr>
          </a:solidFill>
        </p:spPr>
        <p:txBody>
          <a:bodyPr wrap="square" rtlCol="0">
            <a:spAutoFit/>
          </a:bodyPr>
          <a:lstStyle/>
          <a:p>
            <a:r>
              <a:rPr lang="en-US" sz="2400" b="1" dirty="0"/>
              <a:t>1</a:t>
            </a:r>
          </a:p>
        </p:txBody>
      </p:sp>
      <p:sp>
        <p:nvSpPr>
          <p:cNvPr id="10" name="TextBox 9"/>
          <p:cNvSpPr txBox="1"/>
          <p:nvPr/>
        </p:nvSpPr>
        <p:spPr>
          <a:xfrm>
            <a:off x="7454798" y="382587"/>
            <a:ext cx="343475" cy="461665"/>
          </a:xfrm>
          <a:prstGeom prst="rect">
            <a:avLst/>
          </a:prstGeom>
          <a:solidFill>
            <a:schemeClr val="accent6">
              <a:lumMod val="20000"/>
              <a:lumOff val="80000"/>
            </a:schemeClr>
          </a:solidFill>
        </p:spPr>
        <p:txBody>
          <a:bodyPr wrap="square" rtlCol="0">
            <a:spAutoFit/>
          </a:bodyPr>
          <a:lstStyle/>
          <a:p>
            <a:r>
              <a:rPr lang="en-US" sz="2400" b="1" dirty="0"/>
              <a:t>2</a:t>
            </a:r>
          </a:p>
        </p:txBody>
      </p:sp>
      <p:sp>
        <p:nvSpPr>
          <p:cNvPr id="11" name="TextBox 10"/>
          <p:cNvSpPr txBox="1"/>
          <p:nvPr/>
        </p:nvSpPr>
        <p:spPr>
          <a:xfrm>
            <a:off x="3040875" y="3227909"/>
            <a:ext cx="343475" cy="461665"/>
          </a:xfrm>
          <a:prstGeom prst="rect">
            <a:avLst/>
          </a:prstGeom>
          <a:solidFill>
            <a:schemeClr val="accent6">
              <a:lumMod val="20000"/>
              <a:lumOff val="80000"/>
            </a:schemeClr>
          </a:solidFill>
        </p:spPr>
        <p:txBody>
          <a:bodyPr wrap="square" rtlCol="0">
            <a:spAutoFit/>
          </a:bodyPr>
          <a:lstStyle/>
          <a:p>
            <a:r>
              <a:rPr lang="en-US" sz="2400" b="1" dirty="0"/>
              <a:t>3</a:t>
            </a:r>
          </a:p>
        </p:txBody>
      </p:sp>
      <p:sp>
        <p:nvSpPr>
          <p:cNvPr id="12" name="TextBox 11"/>
          <p:cNvSpPr txBox="1"/>
          <p:nvPr/>
        </p:nvSpPr>
        <p:spPr>
          <a:xfrm>
            <a:off x="7892887" y="3227909"/>
            <a:ext cx="343475" cy="461665"/>
          </a:xfrm>
          <a:prstGeom prst="rect">
            <a:avLst/>
          </a:prstGeom>
          <a:solidFill>
            <a:schemeClr val="accent6">
              <a:lumMod val="20000"/>
              <a:lumOff val="80000"/>
            </a:schemeClr>
          </a:solidFill>
        </p:spPr>
        <p:txBody>
          <a:bodyPr wrap="square" rtlCol="0">
            <a:spAutoFit/>
          </a:bodyPr>
          <a:lstStyle/>
          <a:p>
            <a:r>
              <a:rPr lang="en-US" sz="2400" b="1" dirty="0"/>
              <a:t>4</a:t>
            </a:r>
          </a:p>
        </p:txBody>
      </p:sp>
    </p:spTree>
    <p:extLst>
      <p:ext uri="{BB962C8B-B14F-4D97-AF65-F5344CB8AC3E}">
        <p14:creationId xmlns:p14="http://schemas.microsoft.com/office/powerpoint/2010/main" val="28826632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829883" y="4854427"/>
            <a:ext cx="7703584" cy="1620886"/>
          </a:xfrm>
        </p:spPr>
        <p:txBody>
          <a:bodyPr>
            <a:noAutofit/>
          </a:bodyPr>
          <a:lstStyle/>
          <a:p>
            <a:r>
              <a:rPr lang="en-US" dirty="0"/>
              <a:t>Each business in all industries is adding value by transforming or transporting goods and services into something that is more valuable, for the customer or for the next business.</a:t>
            </a:r>
          </a:p>
        </p:txBody>
      </p:sp>
      <p:pic>
        <p:nvPicPr>
          <p:cNvPr id="4" name="Picture 3"/>
          <p:cNvPicPr>
            <a:picLocks noChangeAspect="1"/>
          </p:cNvPicPr>
          <p:nvPr/>
        </p:nvPicPr>
        <p:blipFill>
          <a:blip r:embed="rId2"/>
          <a:stretch>
            <a:fillRect/>
          </a:stretch>
        </p:blipFill>
        <p:spPr>
          <a:xfrm>
            <a:off x="2672985" y="69801"/>
            <a:ext cx="7085775" cy="3241773"/>
          </a:xfrm>
          <a:prstGeom prst="rect">
            <a:avLst/>
          </a:prstGeom>
        </p:spPr>
      </p:pic>
      <p:pic>
        <p:nvPicPr>
          <p:cNvPr id="5" name="Picture 4"/>
          <p:cNvPicPr>
            <a:picLocks noChangeAspect="1"/>
          </p:cNvPicPr>
          <p:nvPr/>
        </p:nvPicPr>
        <p:blipFill>
          <a:blip r:embed="rId3"/>
          <a:stretch>
            <a:fillRect/>
          </a:stretch>
        </p:blipFill>
        <p:spPr>
          <a:xfrm>
            <a:off x="9216811" y="2647672"/>
            <a:ext cx="1886213" cy="1171739"/>
          </a:xfrm>
          <a:prstGeom prst="rect">
            <a:avLst/>
          </a:prstGeom>
        </p:spPr>
      </p:pic>
      <p:pic>
        <p:nvPicPr>
          <p:cNvPr id="6" name="Picture 5"/>
          <p:cNvPicPr>
            <a:picLocks noChangeAspect="1"/>
          </p:cNvPicPr>
          <p:nvPr/>
        </p:nvPicPr>
        <p:blipFill>
          <a:blip r:embed="rId4"/>
          <a:stretch>
            <a:fillRect/>
          </a:stretch>
        </p:blipFill>
        <p:spPr>
          <a:xfrm>
            <a:off x="1829883" y="3425684"/>
            <a:ext cx="1991003" cy="1314633"/>
          </a:xfrm>
          <a:prstGeom prst="rect">
            <a:avLst/>
          </a:prstGeom>
        </p:spPr>
      </p:pic>
      <p:pic>
        <p:nvPicPr>
          <p:cNvPr id="7" name="Picture 6"/>
          <p:cNvPicPr>
            <a:picLocks noChangeAspect="1"/>
          </p:cNvPicPr>
          <p:nvPr/>
        </p:nvPicPr>
        <p:blipFill>
          <a:blip r:embed="rId5"/>
          <a:stretch>
            <a:fillRect/>
          </a:stretch>
        </p:blipFill>
        <p:spPr>
          <a:xfrm>
            <a:off x="472935" y="1166534"/>
            <a:ext cx="2000529" cy="1276528"/>
          </a:xfrm>
          <a:prstGeom prst="rect">
            <a:avLst/>
          </a:prstGeom>
        </p:spPr>
      </p:pic>
      <p:pic>
        <p:nvPicPr>
          <p:cNvPr id="8" name="Picture 7"/>
          <p:cNvPicPr>
            <a:picLocks noChangeAspect="1"/>
          </p:cNvPicPr>
          <p:nvPr/>
        </p:nvPicPr>
        <p:blipFill>
          <a:blip r:embed="rId6"/>
          <a:stretch>
            <a:fillRect/>
          </a:stretch>
        </p:blipFill>
        <p:spPr>
          <a:xfrm>
            <a:off x="5887740" y="3233542"/>
            <a:ext cx="2000529" cy="1390844"/>
          </a:xfrm>
          <a:prstGeom prst="rect">
            <a:avLst/>
          </a:prstGeom>
        </p:spPr>
      </p:pic>
      <p:pic>
        <p:nvPicPr>
          <p:cNvPr id="9" name="Picture 8"/>
          <p:cNvPicPr>
            <a:picLocks noChangeAspect="1"/>
          </p:cNvPicPr>
          <p:nvPr/>
        </p:nvPicPr>
        <p:blipFill>
          <a:blip r:embed="rId7"/>
          <a:stretch>
            <a:fillRect/>
          </a:stretch>
        </p:blipFill>
        <p:spPr>
          <a:xfrm>
            <a:off x="9775693" y="340832"/>
            <a:ext cx="2114845" cy="1086002"/>
          </a:xfrm>
          <a:prstGeom prst="rect">
            <a:avLst/>
          </a:prstGeom>
        </p:spPr>
      </p:pic>
    </p:spTree>
    <p:extLst>
      <p:ext uri="{BB962C8B-B14F-4D97-AF65-F5344CB8AC3E}">
        <p14:creationId xmlns:p14="http://schemas.microsoft.com/office/powerpoint/2010/main" val="22336281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is the value added method of calculating GDP?</a:t>
            </a:r>
          </a:p>
          <a:p>
            <a:r>
              <a:rPr lang="en-US" dirty="0">
                <a:solidFill>
                  <a:srgbClr val="FF0000"/>
                </a:solidFill>
              </a:rPr>
              <a:t>We measure the value added by each business in the chain of production.</a:t>
            </a:r>
          </a:p>
          <a:p>
            <a:r>
              <a:rPr lang="en-US" dirty="0"/>
              <a:t>Give an example of the value added in a chain of production?</a:t>
            </a:r>
          </a:p>
          <a:p>
            <a:r>
              <a:rPr lang="en-US" dirty="0"/>
              <a:t>A car.</a:t>
            </a:r>
          </a:p>
          <a:p>
            <a:r>
              <a:rPr lang="en-US" dirty="0">
                <a:solidFill>
                  <a:srgbClr val="FF0000"/>
                </a:solidFill>
              </a:rPr>
              <a:t>A car company buys steel for $1000, rubber for $200 and an engine for $3000. They turn these inputs into a car and sell it for $10,000. </a:t>
            </a:r>
          </a:p>
          <a:p>
            <a:r>
              <a:rPr lang="en-US" dirty="0">
                <a:solidFill>
                  <a:srgbClr val="FF0000"/>
                </a:solidFill>
              </a:rPr>
              <a:t>The value added in this case would be $6800. (Not including labor costs)</a:t>
            </a:r>
          </a:p>
          <a:p>
            <a:endParaRPr lang="en-US" dirty="0"/>
          </a:p>
        </p:txBody>
      </p:sp>
    </p:spTree>
    <p:extLst>
      <p:ext uri="{BB962C8B-B14F-4D97-AF65-F5344CB8AC3E}">
        <p14:creationId xmlns:p14="http://schemas.microsoft.com/office/powerpoint/2010/main" val="427230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3 Ways of Calculating GDP (Gross Domestic Product)</a:t>
            </a:r>
          </a:p>
        </p:txBody>
      </p:sp>
      <p:sp>
        <p:nvSpPr>
          <p:cNvPr id="3" name="Content Placeholder 2"/>
          <p:cNvSpPr>
            <a:spLocks noGrp="1"/>
          </p:cNvSpPr>
          <p:nvPr>
            <p:ph idx="1"/>
          </p:nvPr>
        </p:nvSpPr>
        <p:spPr>
          <a:xfrm>
            <a:off x="642662" y="2212486"/>
            <a:ext cx="3501788" cy="4351338"/>
          </a:xfrm>
        </p:spPr>
        <p:txBody>
          <a:bodyPr/>
          <a:lstStyle/>
          <a:p>
            <a:r>
              <a:rPr lang="en-US" dirty="0">
                <a:hlinkClick r:id="rId2" action="ppaction://hlinksldjump"/>
              </a:rPr>
              <a:t>Total Expenditure Method</a:t>
            </a:r>
            <a:endParaRPr lang="en-US" dirty="0"/>
          </a:p>
        </p:txBody>
      </p:sp>
      <p:sp>
        <p:nvSpPr>
          <p:cNvPr id="4" name="Content Placeholder 2"/>
          <p:cNvSpPr txBox="1">
            <a:spLocks/>
          </p:cNvSpPr>
          <p:nvPr/>
        </p:nvSpPr>
        <p:spPr>
          <a:xfrm>
            <a:off x="4277414" y="2235688"/>
            <a:ext cx="350178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3" action="ppaction://hlinksldjump"/>
              </a:rPr>
              <a:t>Value Added Method</a:t>
            </a:r>
            <a:endParaRPr lang="en-US" dirty="0"/>
          </a:p>
        </p:txBody>
      </p:sp>
      <p:sp>
        <p:nvSpPr>
          <p:cNvPr id="5" name="Content Placeholder 2"/>
          <p:cNvSpPr txBox="1">
            <a:spLocks/>
          </p:cNvSpPr>
          <p:nvPr/>
        </p:nvSpPr>
        <p:spPr>
          <a:xfrm>
            <a:off x="8076220" y="2143447"/>
            <a:ext cx="350178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4" action="ppaction://hlinksldjump"/>
              </a:rPr>
              <a:t>Factor Incomes Method</a:t>
            </a:r>
            <a:endParaRPr lang="en-US" dirty="0"/>
          </a:p>
        </p:txBody>
      </p:sp>
      <p:sp>
        <p:nvSpPr>
          <p:cNvPr id="6" name="TextBox 5"/>
          <p:cNvSpPr txBox="1"/>
          <p:nvPr/>
        </p:nvSpPr>
        <p:spPr>
          <a:xfrm>
            <a:off x="9905329" y="6171620"/>
            <a:ext cx="1707777" cy="646331"/>
          </a:xfrm>
          <a:prstGeom prst="rect">
            <a:avLst/>
          </a:prstGeom>
          <a:noFill/>
        </p:spPr>
        <p:txBody>
          <a:bodyPr wrap="square" rtlCol="0">
            <a:spAutoFit/>
          </a:bodyPr>
          <a:lstStyle/>
          <a:p>
            <a:r>
              <a:rPr lang="en-US" dirty="0">
                <a:hlinkClick r:id="" action="ppaction://noaction"/>
              </a:rPr>
              <a:t>3 Ways of Calculating GDP</a:t>
            </a:r>
            <a:endParaRPr lang="en-US" dirty="0"/>
          </a:p>
        </p:txBody>
      </p:sp>
      <p:pic>
        <p:nvPicPr>
          <p:cNvPr id="7" name="Picture 6"/>
          <p:cNvPicPr>
            <a:picLocks noChangeAspect="1"/>
          </p:cNvPicPr>
          <p:nvPr/>
        </p:nvPicPr>
        <p:blipFill>
          <a:blip r:embed="rId5"/>
          <a:stretch>
            <a:fillRect/>
          </a:stretch>
        </p:blipFill>
        <p:spPr>
          <a:xfrm>
            <a:off x="354322" y="4914464"/>
            <a:ext cx="11652814" cy="1393757"/>
          </a:xfrm>
          <a:prstGeom prst="rect">
            <a:avLst/>
          </a:prstGeom>
        </p:spPr>
      </p:pic>
      <p:pic>
        <p:nvPicPr>
          <p:cNvPr id="9" name="Picture 8"/>
          <p:cNvPicPr>
            <a:picLocks noChangeAspect="1"/>
          </p:cNvPicPr>
          <p:nvPr/>
        </p:nvPicPr>
        <p:blipFill>
          <a:blip r:embed="rId6"/>
          <a:stretch>
            <a:fillRect/>
          </a:stretch>
        </p:blipFill>
        <p:spPr>
          <a:xfrm>
            <a:off x="1072823" y="3022604"/>
            <a:ext cx="2153264" cy="1878596"/>
          </a:xfrm>
          <a:prstGeom prst="rect">
            <a:avLst/>
          </a:prstGeom>
        </p:spPr>
      </p:pic>
      <p:pic>
        <p:nvPicPr>
          <p:cNvPr id="10" name="Picture 9"/>
          <p:cNvPicPr>
            <a:picLocks noChangeAspect="1"/>
          </p:cNvPicPr>
          <p:nvPr/>
        </p:nvPicPr>
        <p:blipFill>
          <a:blip r:embed="rId7"/>
          <a:stretch>
            <a:fillRect/>
          </a:stretch>
        </p:blipFill>
        <p:spPr>
          <a:xfrm>
            <a:off x="4747333" y="3022604"/>
            <a:ext cx="2726004" cy="1562672"/>
          </a:xfrm>
          <a:prstGeom prst="rect">
            <a:avLst/>
          </a:prstGeom>
        </p:spPr>
      </p:pic>
      <p:pic>
        <p:nvPicPr>
          <p:cNvPr id="11" name="Picture 10"/>
          <p:cNvPicPr>
            <a:picLocks noChangeAspect="1"/>
          </p:cNvPicPr>
          <p:nvPr/>
        </p:nvPicPr>
        <p:blipFill>
          <a:blip r:embed="rId8"/>
          <a:stretch>
            <a:fillRect/>
          </a:stretch>
        </p:blipFill>
        <p:spPr>
          <a:xfrm>
            <a:off x="8300428" y="3181543"/>
            <a:ext cx="3053372" cy="1691996"/>
          </a:xfrm>
          <a:prstGeom prst="rect">
            <a:avLst/>
          </a:prstGeom>
        </p:spPr>
      </p:pic>
      <p:sp>
        <p:nvSpPr>
          <p:cNvPr id="8" name="Down Arrow 7"/>
          <p:cNvSpPr/>
          <p:nvPr/>
        </p:nvSpPr>
        <p:spPr>
          <a:xfrm>
            <a:off x="5503666" y="712177"/>
            <a:ext cx="404446" cy="14369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3921363">
            <a:off x="3889289" y="-186267"/>
            <a:ext cx="404446" cy="33756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7770010">
            <a:off x="6952382" y="-51317"/>
            <a:ext cx="404446" cy="30295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32744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 Incomes method</a:t>
            </a:r>
          </a:p>
        </p:txBody>
      </p:sp>
      <p:sp>
        <p:nvSpPr>
          <p:cNvPr id="3" name="Content Placeholder 2"/>
          <p:cNvSpPr>
            <a:spLocks noGrp="1"/>
          </p:cNvSpPr>
          <p:nvPr>
            <p:ph idx="1"/>
          </p:nvPr>
        </p:nvSpPr>
        <p:spPr>
          <a:xfrm>
            <a:off x="319238" y="1576854"/>
            <a:ext cx="6167718" cy="4445032"/>
          </a:xfrm>
        </p:spPr>
        <p:txBody>
          <a:bodyPr>
            <a:noAutofit/>
          </a:bodyPr>
          <a:lstStyle/>
          <a:p>
            <a:r>
              <a:rPr lang="en-US" sz="2400" dirty="0"/>
              <a:t>All the </a:t>
            </a:r>
            <a:r>
              <a:rPr lang="en-US" sz="2400" dirty="0">
                <a:solidFill>
                  <a:srgbClr val="00B0F0"/>
                </a:solidFill>
              </a:rPr>
              <a:t>income that the households earn through providing the factors of production</a:t>
            </a:r>
            <a:r>
              <a:rPr lang="en-US" sz="2400" dirty="0"/>
              <a:t> is equal to the total output of the economy.</a:t>
            </a:r>
          </a:p>
          <a:p>
            <a:r>
              <a:rPr lang="en-US" sz="2400" dirty="0"/>
              <a:t>Factor payments/incomes</a:t>
            </a:r>
          </a:p>
          <a:p>
            <a:pPr lvl="1"/>
            <a:r>
              <a:rPr lang="en-US" sz="1800" dirty="0"/>
              <a:t>Land – rent</a:t>
            </a:r>
          </a:p>
          <a:p>
            <a:pPr lvl="1"/>
            <a:r>
              <a:rPr lang="en-US" sz="1800" dirty="0"/>
              <a:t>Labor – wage</a:t>
            </a:r>
          </a:p>
          <a:p>
            <a:pPr lvl="1"/>
            <a:r>
              <a:rPr lang="en-US" sz="1800" dirty="0"/>
              <a:t>Capital – interest</a:t>
            </a:r>
          </a:p>
          <a:p>
            <a:pPr lvl="1"/>
            <a:r>
              <a:rPr lang="en-US" sz="1800" dirty="0"/>
              <a:t>Entrepreneurship/Enterprise – profit</a:t>
            </a:r>
          </a:p>
          <a:p>
            <a:r>
              <a:rPr lang="en-US" sz="2400" dirty="0"/>
              <a:t>Think about it this way: the factors of production are the things that generate money and they are owned by the people. So the income that goes to the people must be the GDP.</a:t>
            </a:r>
          </a:p>
        </p:txBody>
      </p:sp>
      <p:pic>
        <p:nvPicPr>
          <p:cNvPr id="4" name="Picture 3"/>
          <p:cNvPicPr>
            <a:picLocks noChangeAspect="1"/>
          </p:cNvPicPr>
          <p:nvPr/>
        </p:nvPicPr>
        <p:blipFill>
          <a:blip r:embed="rId2"/>
          <a:stretch>
            <a:fillRect/>
          </a:stretch>
        </p:blipFill>
        <p:spPr>
          <a:xfrm>
            <a:off x="6750425" y="1159373"/>
            <a:ext cx="4866844" cy="2696914"/>
          </a:xfrm>
          <a:prstGeom prst="rect">
            <a:avLst/>
          </a:prstGeom>
        </p:spPr>
      </p:pic>
      <p:sp>
        <p:nvSpPr>
          <p:cNvPr id="12" name="TextBox 11"/>
          <p:cNvSpPr txBox="1"/>
          <p:nvPr/>
        </p:nvSpPr>
        <p:spPr>
          <a:xfrm>
            <a:off x="9862159" y="6021886"/>
            <a:ext cx="1707777" cy="646331"/>
          </a:xfrm>
          <a:prstGeom prst="rect">
            <a:avLst/>
          </a:prstGeom>
          <a:noFill/>
        </p:spPr>
        <p:txBody>
          <a:bodyPr wrap="square" rtlCol="0">
            <a:spAutoFit/>
          </a:bodyPr>
          <a:lstStyle/>
          <a:p>
            <a:r>
              <a:rPr lang="en-US" dirty="0">
                <a:hlinkClick r:id="" action="ppaction://noaction"/>
              </a:rPr>
              <a:t>3 Ways of Calculating GDP</a:t>
            </a:r>
            <a:endParaRPr lang="en-US" dirty="0"/>
          </a:p>
        </p:txBody>
      </p:sp>
      <p:sp>
        <p:nvSpPr>
          <p:cNvPr id="5" name="TextBox 4"/>
          <p:cNvSpPr txBox="1"/>
          <p:nvPr/>
        </p:nvSpPr>
        <p:spPr>
          <a:xfrm>
            <a:off x="7492181" y="4355690"/>
            <a:ext cx="4077755" cy="1477328"/>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The factor income method takes all the incomes earned by the people in the country. (Income comes from owning the 4 factors of production.)</a:t>
            </a:r>
          </a:p>
        </p:txBody>
      </p:sp>
    </p:spTree>
    <p:extLst>
      <p:ext uri="{BB962C8B-B14F-4D97-AF65-F5344CB8AC3E}">
        <p14:creationId xmlns:p14="http://schemas.microsoft.com/office/powerpoint/2010/main" val="2656717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 name="Picture 2" descr="The circular flow model that depicts the interrelationship between...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204" y="1690688"/>
            <a:ext cx="7378413" cy="44862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7712621" y="2816564"/>
            <a:ext cx="3355280" cy="1296358"/>
          </a:xfrm>
          <a:prstGeom prst="rect">
            <a:avLst/>
          </a:prstGeom>
        </p:spPr>
      </p:pic>
      <p:pic>
        <p:nvPicPr>
          <p:cNvPr id="8" name="Picture 7"/>
          <p:cNvPicPr>
            <a:picLocks noChangeAspect="1"/>
          </p:cNvPicPr>
          <p:nvPr/>
        </p:nvPicPr>
        <p:blipFill>
          <a:blip r:embed="rId4"/>
          <a:stretch>
            <a:fillRect/>
          </a:stretch>
        </p:blipFill>
        <p:spPr>
          <a:xfrm>
            <a:off x="6210346" y="226682"/>
            <a:ext cx="2648374" cy="1427037"/>
          </a:xfrm>
          <a:prstGeom prst="rect">
            <a:avLst/>
          </a:prstGeom>
        </p:spPr>
      </p:pic>
      <p:pic>
        <p:nvPicPr>
          <p:cNvPr id="6" name="Picture 5"/>
          <p:cNvPicPr>
            <a:picLocks noChangeAspect="1"/>
          </p:cNvPicPr>
          <p:nvPr/>
        </p:nvPicPr>
        <p:blipFill>
          <a:blip r:embed="rId5"/>
          <a:stretch>
            <a:fillRect/>
          </a:stretch>
        </p:blipFill>
        <p:spPr>
          <a:xfrm>
            <a:off x="1889352" y="5263050"/>
            <a:ext cx="1832625" cy="1428451"/>
          </a:xfrm>
          <a:prstGeom prst="rect">
            <a:avLst/>
          </a:prstGeom>
        </p:spPr>
      </p:pic>
      <p:sp>
        <p:nvSpPr>
          <p:cNvPr id="9" name="TextBox 8"/>
          <p:cNvSpPr txBox="1"/>
          <p:nvPr/>
        </p:nvSpPr>
        <p:spPr>
          <a:xfrm>
            <a:off x="8216614" y="1066801"/>
            <a:ext cx="3602854" cy="1938992"/>
          </a:xfrm>
          <a:prstGeom prst="rect">
            <a:avLst/>
          </a:prstGeom>
          <a:noFill/>
        </p:spPr>
        <p:txBody>
          <a:bodyPr wrap="square" rtlCol="0">
            <a:spAutoFit/>
          </a:bodyPr>
          <a:lstStyle/>
          <a:p>
            <a:r>
              <a:rPr lang="en-US" sz="2400" dirty="0"/>
              <a:t>Resources (which are owned by the households) are used to make the value of our output, so they must be rewarded.</a:t>
            </a:r>
          </a:p>
        </p:txBody>
      </p:sp>
      <p:sp>
        <p:nvSpPr>
          <p:cNvPr id="7" name="TextBox 6"/>
          <p:cNvSpPr txBox="1"/>
          <p:nvPr/>
        </p:nvSpPr>
        <p:spPr>
          <a:xfrm>
            <a:off x="7964617" y="4605867"/>
            <a:ext cx="3854851" cy="1477328"/>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The resources are used to make the goods and services and so the payment that resources receive must be equal to what is produced.</a:t>
            </a:r>
          </a:p>
        </p:txBody>
      </p:sp>
    </p:spTree>
    <p:extLst>
      <p:ext uri="{BB962C8B-B14F-4D97-AF65-F5344CB8AC3E}">
        <p14:creationId xmlns:p14="http://schemas.microsoft.com/office/powerpoint/2010/main" val="183252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3936" y="365125"/>
            <a:ext cx="3366711" cy="1325563"/>
          </a:xfrm>
        </p:spPr>
        <p:txBody>
          <a:bodyPr/>
          <a:lstStyle/>
          <a:p>
            <a:r>
              <a:rPr lang="en-US" dirty="0"/>
              <a:t>Factor Incomes</a:t>
            </a:r>
          </a:p>
        </p:txBody>
      </p:sp>
      <p:sp>
        <p:nvSpPr>
          <p:cNvPr id="3" name="Content Placeholder 2"/>
          <p:cNvSpPr>
            <a:spLocks noGrp="1"/>
          </p:cNvSpPr>
          <p:nvPr>
            <p:ph idx="1"/>
          </p:nvPr>
        </p:nvSpPr>
        <p:spPr>
          <a:xfrm>
            <a:off x="8673353" y="1855228"/>
            <a:ext cx="3227294" cy="4351338"/>
          </a:xfrm>
        </p:spPr>
        <p:txBody>
          <a:bodyPr/>
          <a:lstStyle/>
          <a:p>
            <a:r>
              <a:rPr lang="en-US" dirty="0"/>
              <a:t>Can be seen on the circular flow model.</a:t>
            </a:r>
          </a:p>
        </p:txBody>
      </p:sp>
      <p:pic>
        <p:nvPicPr>
          <p:cNvPr id="4" name="Picture 3"/>
          <p:cNvPicPr>
            <a:picLocks noChangeAspect="1"/>
          </p:cNvPicPr>
          <p:nvPr/>
        </p:nvPicPr>
        <p:blipFill>
          <a:blip r:embed="rId2"/>
          <a:stretch>
            <a:fillRect/>
          </a:stretch>
        </p:blipFill>
        <p:spPr>
          <a:xfrm>
            <a:off x="376538" y="394728"/>
            <a:ext cx="8157399" cy="5782235"/>
          </a:xfrm>
          <a:prstGeom prst="rect">
            <a:avLst/>
          </a:prstGeom>
          <a:solidFill>
            <a:srgbClr val="FFFF00"/>
          </a:solidFill>
        </p:spPr>
      </p:pic>
      <p:sp>
        <p:nvSpPr>
          <p:cNvPr id="5" name="Freeform 4"/>
          <p:cNvSpPr/>
          <p:nvPr/>
        </p:nvSpPr>
        <p:spPr>
          <a:xfrm>
            <a:off x="3899427" y="1939024"/>
            <a:ext cx="2072956" cy="965541"/>
          </a:xfrm>
          <a:custGeom>
            <a:avLst/>
            <a:gdLst>
              <a:gd name="connsiteX0" fmla="*/ 1842467 w 2072956"/>
              <a:gd name="connsiteY0" fmla="*/ 158717 h 965541"/>
              <a:gd name="connsiteX1" fmla="*/ 1707997 w 2072956"/>
              <a:gd name="connsiteY1" fmla="*/ 118376 h 965541"/>
              <a:gd name="connsiteX2" fmla="*/ 1667655 w 2072956"/>
              <a:gd name="connsiteY2" fmla="*/ 104929 h 965541"/>
              <a:gd name="connsiteX3" fmla="*/ 1210455 w 2072956"/>
              <a:gd name="connsiteY3" fmla="*/ 64588 h 965541"/>
              <a:gd name="connsiteX4" fmla="*/ 148138 w 2072956"/>
              <a:gd name="connsiteY4" fmla="*/ 64588 h 965541"/>
              <a:gd name="connsiteX5" fmla="*/ 27114 w 2072956"/>
              <a:gd name="connsiteY5" fmla="*/ 104929 h 965541"/>
              <a:gd name="connsiteX6" fmla="*/ 220 w 2072956"/>
              <a:gd name="connsiteY6" fmla="*/ 185611 h 965541"/>
              <a:gd name="connsiteX7" fmla="*/ 13667 w 2072956"/>
              <a:gd name="connsiteY7" fmla="*/ 333529 h 965541"/>
              <a:gd name="connsiteX8" fmla="*/ 40561 w 2072956"/>
              <a:gd name="connsiteY8" fmla="*/ 387317 h 965541"/>
              <a:gd name="connsiteX9" fmla="*/ 80902 w 2072956"/>
              <a:gd name="connsiteY9" fmla="*/ 468000 h 965541"/>
              <a:gd name="connsiteX10" fmla="*/ 94349 w 2072956"/>
              <a:gd name="connsiteY10" fmla="*/ 521788 h 965541"/>
              <a:gd name="connsiteX11" fmla="*/ 188479 w 2072956"/>
              <a:gd name="connsiteY11" fmla="*/ 602470 h 965541"/>
              <a:gd name="connsiteX12" fmla="*/ 228820 w 2072956"/>
              <a:gd name="connsiteY12" fmla="*/ 656258 h 965541"/>
              <a:gd name="connsiteX13" fmla="*/ 269161 w 2072956"/>
              <a:gd name="connsiteY13" fmla="*/ 683152 h 965541"/>
              <a:gd name="connsiteX14" fmla="*/ 336397 w 2072956"/>
              <a:gd name="connsiteY14" fmla="*/ 736941 h 965541"/>
              <a:gd name="connsiteX15" fmla="*/ 430526 w 2072956"/>
              <a:gd name="connsiteY15" fmla="*/ 817623 h 965541"/>
              <a:gd name="connsiteX16" fmla="*/ 470867 w 2072956"/>
              <a:gd name="connsiteY16" fmla="*/ 871411 h 965541"/>
              <a:gd name="connsiteX17" fmla="*/ 551549 w 2072956"/>
              <a:gd name="connsiteY17" fmla="*/ 925200 h 965541"/>
              <a:gd name="connsiteX18" fmla="*/ 659126 w 2072956"/>
              <a:gd name="connsiteY18" fmla="*/ 952094 h 965541"/>
              <a:gd name="connsiteX19" fmla="*/ 699467 w 2072956"/>
              <a:gd name="connsiteY19" fmla="*/ 965541 h 965541"/>
              <a:gd name="connsiteX20" fmla="*/ 1358373 w 2072956"/>
              <a:gd name="connsiteY20" fmla="*/ 952094 h 965541"/>
              <a:gd name="connsiteX21" fmla="*/ 1412161 w 2072956"/>
              <a:gd name="connsiteY21" fmla="*/ 938647 h 965541"/>
              <a:gd name="connsiteX22" fmla="*/ 1882808 w 2072956"/>
              <a:gd name="connsiteY22" fmla="*/ 925200 h 965541"/>
              <a:gd name="connsiteX23" fmla="*/ 1963491 w 2072956"/>
              <a:gd name="connsiteY23" fmla="*/ 871411 h 965541"/>
              <a:gd name="connsiteX24" fmla="*/ 2057620 w 2072956"/>
              <a:gd name="connsiteY24" fmla="*/ 777282 h 965541"/>
              <a:gd name="connsiteX25" fmla="*/ 2057620 w 2072956"/>
              <a:gd name="connsiteY25" fmla="*/ 629364 h 965541"/>
              <a:gd name="connsiteX26" fmla="*/ 2030726 w 2072956"/>
              <a:gd name="connsiteY26" fmla="*/ 589023 h 965541"/>
              <a:gd name="connsiteX27" fmla="*/ 1990385 w 2072956"/>
              <a:gd name="connsiteY27" fmla="*/ 441105 h 965541"/>
              <a:gd name="connsiteX28" fmla="*/ 1976938 w 2072956"/>
              <a:gd name="connsiteY28" fmla="*/ 400764 h 965541"/>
              <a:gd name="connsiteX29" fmla="*/ 1950044 w 2072956"/>
              <a:gd name="connsiteY29" fmla="*/ 360423 h 965541"/>
              <a:gd name="connsiteX30" fmla="*/ 1936597 w 2072956"/>
              <a:gd name="connsiteY30" fmla="*/ 306635 h 965541"/>
              <a:gd name="connsiteX31" fmla="*/ 1855914 w 2072956"/>
              <a:gd name="connsiteY31" fmla="*/ 252847 h 965541"/>
              <a:gd name="connsiteX32" fmla="*/ 1788679 w 2072956"/>
              <a:gd name="connsiteY32" fmla="*/ 199058 h 96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72956" h="965541">
                <a:moveTo>
                  <a:pt x="1842467" y="158717"/>
                </a:moveTo>
                <a:cubicBezTo>
                  <a:pt x="1650746" y="94810"/>
                  <a:pt x="1850246" y="159018"/>
                  <a:pt x="1707997" y="118376"/>
                </a:cubicBezTo>
                <a:cubicBezTo>
                  <a:pt x="1694368" y="114482"/>
                  <a:pt x="1681554" y="107709"/>
                  <a:pt x="1667655" y="104929"/>
                </a:cubicBezTo>
                <a:cubicBezTo>
                  <a:pt x="1550618" y="81522"/>
                  <a:pt x="1232864" y="66248"/>
                  <a:pt x="1210455" y="64588"/>
                </a:cubicBezTo>
                <a:cubicBezTo>
                  <a:pt x="850751" y="-55313"/>
                  <a:pt x="1091945" y="20174"/>
                  <a:pt x="148138" y="64588"/>
                </a:cubicBezTo>
                <a:cubicBezTo>
                  <a:pt x="105662" y="66587"/>
                  <a:pt x="27114" y="104929"/>
                  <a:pt x="27114" y="104929"/>
                </a:cubicBezTo>
                <a:cubicBezTo>
                  <a:pt x="18149" y="131823"/>
                  <a:pt x="-2347" y="157379"/>
                  <a:pt x="220" y="185611"/>
                </a:cubicBezTo>
                <a:cubicBezTo>
                  <a:pt x="4702" y="234917"/>
                  <a:pt x="3957" y="284981"/>
                  <a:pt x="13667" y="333529"/>
                </a:cubicBezTo>
                <a:cubicBezTo>
                  <a:pt x="17598" y="353185"/>
                  <a:pt x="32665" y="368892"/>
                  <a:pt x="40561" y="387317"/>
                </a:cubicBezTo>
                <a:cubicBezTo>
                  <a:pt x="73966" y="465261"/>
                  <a:pt x="29217" y="390471"/>
                  <a:pt x="80902" y="468000"/>
                </a:cubicBezTo>
                <a:cubicBezTo>
                  <a:pt x="85384" y="485929"/>
                  <a:pt x="84554" y="506116"/>
                  <a:pt x="94349" y="521788"/>
                </a:cubicBezTo>
                <a:cubicBezTo>
                  <a:pt x="147901" y="607470"/>
                  <a:pt x="134475" y="548466"/>
                  <a:pt x="188479" y="602470"/>
                </a:cubicBezTo>
                <a:cubicBezTo>
                  <a:pt x="204326" y="618317"/>
                  <a:pt x="212973" y="640411"/>
                  <a:pt x="228820" y="656258"/>
                </a:cubicBezTo>
                <a:cubicBezTo>
                  <a:pt x="240248" y="667686"/>
                  <a:pt x="256232" y="673455"/>
                  <a:pt x="269161" y="683152"/>
                </a:cubicBezTo>
                <a:cubicBezTo>
                  <a:pt x="292122" y="700373"/>
                  <a:pt x="316102" y="716646"/>
                  <a:pt x="336397" y="736941"/>
                </a:cubicBezTo>
                <a:cubicBezTo>
                  <a:pt x="429529" y="830073"/>
                  <a:pt x="265759" y="718763"/>
                  <a:pt x="430526" y="817623"/>
                </a:cubicBezTo>
                <a:cubicBezTo>
                  <a:pt x="443973" y="835552"/>
                  <a:pt x="454116" y="856521"/>
                  <a:pt x="470867" y="871411"/>
                </a:cubicBezTo>
                <a:cubicBezTo>
                  <a:pt x="495025" y="892885"/>
                  <a:pt x="520885" y="914979"/>
                  <a:pt x="551549" y="925200"/>
                </a:cubicBezTo>
                <a:cubicBezTo>
                  <a:pt x="643768" y="955939"/>
                  <a:pt x="529306" y="919639"/>
                  <a:pt x="659126" y="952094"/>
                </a:cubicBezTo>
                <a:cubicBezTo>
                  <a:pt x="672877" y="955532"/>
                  <a:pt x="686020" y="961059"/>
                  <a:pt x="699467" y="965541"/>
                </a:cubicBezTo>
                <a:lnTo>
                  <a:pt x="1358373" y="952094"/>
                </a:lnTo>
                <a:cubicBezTo>
                  <a:pt x="1376841" y="951397"/>
                  <a:pt x="1393704" y="939594"/>
                  <a:pt x="1412161" y="938647"/>
                </a:cubicBezTo>
                <a:cubicBezTo>
                  <a:pt x="1568901" y="930609"/>
                  <a:pt x="1725926" y="929682"/>
                  <a:pt x="1882808" y="925200"/>
                </a:cubicBezTo>
                <a:cubicBezTo>
                  <a:pt x="1909702" y="907270"/>
                  <a:pt x="1940635" y="894267"/>
                  <a:pt x="1963491" y="871411"/>
                </a:cubicBezTo>
                <a:lnTo>
                  <a:pt x="2057620" y="777282"/>
                </a:lnTo>
                <a:cubicBezTo>
                  <a:pt x="2074072" y="711475"/>
                  <a:pt x="2081711" y="709668"/>
                  <a:pt x="2057620" y="629364"/>
                </a:cubicBezTo>
                <a:cubicBezTo>
                  <a:pt x="2052976" y="613884"/>
                  <a:pt x="2039691" y="602470"/>
                  <a:pt x="2030726" y="589023"/>
                </a:cubicBezTo>
                <a:cubicBezTo>
                  <a:pt x="2011719" y="493990"/>
                  <a:pt x="2024506" y="543470"/>
                  <a:pt x="1990385" y="441105"/>
                </a:cubicBezTo>
                <a:cubicBezTo>
                  <a:pt x="1985903" y="427658"/>
                  <a:pt x="1984801" y="412558"/>
                  <a:pt x="1976938" y="400764"/>
                </a:cubicBezTo>
                <a:lnTo>
                  <a:pt x="1950044" y="360423"/>
                </a:lnTo>
                <a:cubicBezTo>
                  <a:pt x="1945562" y="342494"/>
                  <a:pt x="1944862" y="323165"/>
                  <a:pt x="1936597" y="306635"/>
                </a:cubicBezTo>
                <a:cubicBezTo>
                  <a:pt x="1922217" y="277876"/>
                  <a:pt x="1878842" y="265949"/>
                  <a:pt x="1855914" y="252847"/>
                </a:cubicBezTo>
                <a:cubicBezTo>
                  <a:pt x="1816335" y="230230"/>
                  <a:pt x="1818128" y="228507"/>
                  <a:pt x="1788679" y="199058"/>
                </a:cubicBezTo>
              </a:path>
            </a:pathLst>
          </a:custGeom>
          <a:solidFill>
            <a:srgbClr val="FFFF00">
              <a:alpha val="57000"/>
            </a:srgbClr>
          </a:solidFill>
          <a:ln>
            <a:solidFill>
              <a:schemeClr val="accent1">
                <a:shade val="50000"/>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513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976" y="188259"/>
            <a:ext cx="10515600" cy="1325563"/>
          </a:xfrm>
        </p:spPr>
        <p:txBody>
          <a:bodyPr/>
          <a:lstStyle/>
          <a:p>
            <a:r>
              <a:rPr lang="en-US" dirty="0"/>
              <a:t>Gross Domestic Product (GDP)</a:t>
            </a:r>
          </a:p>
        </p:txBody>
      </p:sp>
      <p:sp>
        <p:nvSpPr>
          <p:cNvPr id="3" name="Content Placeholder 2"/>
          <p:cNvSpPr>
            <a:spLocks noGrp="1"/>
          </p:cNvSpPr>
          <p:nvPr>
            <p:ph idx="1"/>
          </p:nvPr>
        </p:nvSpPr>
        <p:spPr>
          <a:xfrm>
            <a:off x="259976" y="1282700"/>
            <a:ext cx="6769100" cy="4351338"/>
          </a:xfrm>
        </p:spPr>
        <p:txBody>
          <a:bodyPr>
            <a:normAutofit fontScale="92500" lnSpcReduction="20000"/>
          </a:bodyPr>
          <a:lstStyle/>
          <a:p>
            <a:r>
              <a:rPr lang="en-US" dirty="0"/>
              <a:t>One of the most important measurements is </a:t>
            </a:r>
            <a:r>
              <a:rPr lang="en-US" dirty="0">
                <a:solidFill>
                  <a:srgbClr val="00B0F0"/>
                </a:solidFill>
              </a:rPr>
              <a:t>Gross Domestic Product (GDP).</a:t>
            </a:r>
          </a:p>
          <a:p>
            <a:r>
              <a:rPr lang="en-US" dirty="0"/>
              <a:t>We use GDP to measure the </a:t>
            </a:r>
            <a:r>
              <a:rPr lang="en-US" dirty="0">
                <a:solidFill>
                  <a:srgbClr val="00B0F0"/>
                </a:solidFill>
              </a:rPr>
              <a:t>size</a:t>
            </a:r>
            <a:r>
              <a:rPr lang="en-US" dirty="0"/>
              <a:t> of the economy.</a:t>
            </a:r>
            <a:endParaRPr lang="en-US" dirty="0">
              <a:solidFill>
                <a:srgbClr val="00B0F0"/>
              </a:solidFill>
            </a:endParaRPr>
          </a:p>
          <a:p>
            <a:pPr lvl="1"/>
            <a:r>
              <a:rPr lang="en-US" dirty="0"/>
              <a:t>Gross = all</a:t>
            </a:r>
          </a:p>
          <a:p>
            <a:pPr lvl="1"/>
            <a:r>
              <a:rPr lang="en-US" dirty="0"/>
              <a:t>Domestic = in the country, </a:t>
            </a:r>
            <a:r>
              <a:rPr lang="en-US" b="1" dirty="0"/>
              <a:t>within the geographical borders</a:t>
            </a:r>
          </a:p>
          <a:p>
            <a:pPr lvl="1"/>
            <a:r>
              <a:rPr lang="en-US" dirty="0"/>
              <a:t>Product = goods and services</a:t>
            </a:r>
          </a:p>
          <a:p>
            <a:pPr lvl="1"/>
            <a:r>
              <a:rPr lang="en-US" dirty="0"/>
              <a:t>So GDP = </a:t>
            </a:r>
            <a:r>
              <a:rPr lang="en-US" dirty="0">
                <a:solidFill>
                  <a:srgbClr val="00B0F0"/>
                </a:solidFill>
              </a:rPr>
              <a:t>all </a:t>
            </a:r>
            <a:r>
              <a:rPr lang="en-US" dirty="0"/>
              <a:t>the</a:t>
            </a:r>
            <a:r>
              <a:rPr lang="en-US" dirty="0">
                <a:solidFill>
                  <a:srgbClr val="00B0F0"/>
                </a:solidFill>
              </a:rPr>
              <a:t> goods and services in the country </a:t>
            </a:r>
            <a:r>
              <a:rPr lang="en-US" dirty="0"/>
              <a:t>produced</a:t>
            </a:r>
            <a:r>
              <a:rPr lang="en-US" dirty="0">
                <a:solidFill>
                  <a:srgbClr val="00B0F0"/>
                </a:solidFill>
              </a:rPr>
              <a:t> </a:t>
            </a:r>
            <a:r>
              <a:rPr lang="en-US" dirty="0"/>
              <a:t>in</a:t>
            </a:r>
            <a:r>
              <a:rPr lang="en-US" dirty="0">
                <a:solidFill>
                  <a:srgbClr val="00B0F0"/>
                </a:solidFill>
              </a:rPr>
              <a:t> one year</a:t>
            </a:r>
            <a:r>
              <a:rPr lang="en-US" dirty="0"/>
              <a:t>!</a:t>
            </a:r>
          </a:p>
          <a:p>
            <a:r>
              <a:rPr lang="en-US" dirty="0"/>
              <a:t>In order to measure this, we have to use </a:t>
            </a:r>
            <a:r>
              <a:rPr lang="en-US" dirty="0">
                <a:solidFill>
                  <a:srgbClr val="00B050"/>
                </a:solidFill>
              </a:rPr>
              <a:t>monetary units </a:t>
            </a:r>
            <a:r>
              <a:rPr lang="en-US" dirty="0"/>
              <a:t>(US Dollars, Euros, RMB) to </a:t>
            </a:r>
            <a:r>
              <a:rPr lang="en-US" dirty="0">
                <a:solidFill>
                  <a:srgbClr val="00B050"/>
                </a:solidFill>
              </a:rPr>
              <a:t>measure the value of the output</a:t>
            </a:r>
            <a:r>
              <a:rPr lang="en-US" dirty="0"/>
              <a:t>. </a:t>
            </a:r>
          </a:p>
          <a:p>
            <a:endParaRPr lang="en-US" dirty="0"/>
          </a:p>
        </p:txBody>
      </p:sp>
      <p:sp>
        <p:nvSpPr>
          <p:cNvPr id="6" name="TextBox 5"/>
          <p:cNvSpPr txBox="1"/>
          <p:nvPr/>
        </p:nvSpPr>
        <p:spPr>
          <a:xfrm>
            <a:off x="386864" y="5326530"/>
            <a:ext cx="6485703" cy="1200329"/>
          </a:xfrm>
          <a:prstGeom prst="rect">
            <a:avLst/>
          </a:prstGeom>
          <a:solidFill>
            <a:srgbClr val="FFFF00"/>
          </a:solidFill>
        </p:spPr>
        <p:txBody>
          <a:bodyPr wrap="square" rtlCol="0">
            <a:spAutoFit/>
          </a:bodyPr>
          <a:lstStyle/>
          <a:p>
            <a:r>
              <a:rPr lang="en-US" sz="2400" dirty="0">
                <a:solidFill>
                  <a:srgbClr val="FF0000"/>
                </a:solidFill>
              </a:rPr>
              <a:t>GDP = Gross Domestic Product = The total monetary value of everything produced in the economy in one year.</a:t>
            </a:r>
          </a:p>
        </p:txBody>
      </p:sp>
      <p:sp>
        <p:nvSpPr>
          <p:cNvPr id="7" name="Rectangle 6"/>
          <p:cNvSpPr/>
          <p:nvPr/>
        </p:nvSpPr>
        <p:spPr>
          <a:xfrm>
            <a:off x="6872567" y="5944317"/>
            <a:ext cx="6096000" cy="923330"/>
          </a:xfrm>
          <a:prstGeom prst="rect">
            <a:avLst/>
          </a:prstGeom>
        </p:spPr>
        <p:txBody>
          <a:bodyPr>
            <a:spAutoFit/>
          </a:bodyPr>
          <a:lstStyle/>
          <a:p>
            <a:r>
              <a:rPr lang="en-US" dirty="0"/>
              <a:t>Video and Interactive Quiz</a:t>
            </a:r>
          </a:p>
          <a:p>
            <a:r>
              <a:rPr lang="en-US" u="sng" dirty="0">
                <a:hlinkClick r:id="rId2"/>
              </a:rPr>
              <a:t>http://www.econedlink.org/interactives/EconEdLink-interactive-tool-player.php?iid=204</a:t>
            </a:r>
            <a:r>
              <a:rPr lang="en-US" dirty="0"/>
              <a:t>. </a:t>
            </a:r>
          </a:p>
        </p:txBody>
      </p:sp>
      <p:pic>
        <p:nvPicPr>
          <p:cNvPr id="8" name="Picture 7"/>
          <p:cNvPicPr>
            <a:picLocks noChangeAspect="1"/>
          </p:cNvPicPr>
          <p:nvPr/>
        </p:nvPicPr>
        <p:blipFill>
          <a:blip r:embed="rId3"/>
          <a:stretch>
            <a:fillRect/>
          </a:stretch>
        </p:blipFill>
        <p:spPr>
          <a:xfrm>
            <a:off x="7857987" y="252614"/>
            <a:ext cx="3084303" cy="2060172"/>
          </a:xfrm>
          <a:prstGeom prst="rect">
            <a:avLst/>
          </a:prstGeom>
        </p:spPr>
      </p:pic>
      <p:pic>
        <p:nvPicPr>
          <p:cNvPr id="9" name="Picture 8"/>
          <p:cNvPicPr>
            <a:picLocks noChangeAspect="1"/>
          </p:cNvPicPr>
          <p:nvPr/>
        </p:nvPicPr>
        <p:blipFill>
          <a:blip r:embed="rId4"/>
          <a:stretch>
            <a:fillRect/>
          </a:stretch>
        </p:blipFill>
        <p:spPr>
          <a:xfrm>
            <a:off x="9905327" y="2618346"/>
            <a:ext cx="2590800" cy="2080113"/>
          </a:xfrm>
          <a:prstGeom prst="rect">
            <a:avLst/>
          </a:prstGeom>
        </p:spPr>
      </p:pic>
      <p:pic>
        <p:nvPicPr>
          <p:cNvPr id="10" name="Picture 9"/>
          <p:cNvPicPr>
            <a:picLocks noChangeAspect="1"/>
          </p:cNvPicPr>
          <p:nvPr/>
        </p:nvPicPr>
        <p:blipFill>
          <a:blip r:embed="rId5"/>
          <a:stretch>
            <a:fillRect/>
          </a:stretch>
        </p:blipFill>
        <p:spPr>
          <a:xfrm>
            <a:off x="7304476" y="2902342"/>
            <a:ext cx="2325450" cy="1453406"/>
          </a:xfrm>
          <a:prstGeom prst="rect">
            <a:avLst/>
          </a:prstGeom>
        </p:spPr>
      </p:pic>
      <p:sp>
        <p:nvSpPr>
          <p:cNvPr id="4" name="Up Arrow 3"/>
          <p:cNvSpPr/>
          <p:nvPr/>
        </p:nvSpPr>
        <p:spPr>
          <a:xfrm rot="11751874">
            <a:off x="8434291" y="1740000"/>
            <a:ext cx="472440" cy="19475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rot="15490063">
            <a:off x="9326845" y="2750960"/>
            <a:ext cx="472440" cy="172488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516906" y="4698459"/>
            <a:ext cx="4316506" cy="923330"/>
          </a:xfrm>
          <a:prstGeom prst="rect">
            <a:avLst/>
          </a:prstGeom>
          <a:noFill/>
        </p:spPr>
        <p:txBody>
          <a:bodyPr wrap="square" rtlCol="0">
            <a:spAutoFit/>
          </a:bodyPr>
          <a:lstStyle/>
          <a:p>
            <a:r>
              <a:rPr lang="en-US" dirty="0"/>
              <a:t>Note: China’s GDP is counted as the value of goods/services produced within the borders of China.</a:t>
            </a:r>
          </a:p>
        </p:txBody>
      </p:sp>
      <p:pic>
        <p:nvPicPr>
          <p:cNvPr id="13" name="Picture 12"/>
          <p:cNvPicPr>
            <a:picLocks noChangeAspect="1"/>
          </p:cNvPicPr>
          <p:nvPr/>
        </p:nvPicPr>
        <p:blipFill>
          <a:blip r:embed="rId6"/>
          <a:stretch>
            <a:fillRect/>
          </a:stretch>
        </p:blipFill>
        <p:spPr>
          <a:xfrm>
            <a:off x="9706420" y="3888949"/>
            <a:ext cx="822672" cy="809510"/>
          </a:xfrm>
          <a:prstGeom prst="rect">
            <a:avLst/>
          </a:prstGeom>
        </p:spPr>
      </p:pic>
      <p:pic>
        <p:nvPicPr>
          <p:cNvPr id="14" name="Picture 13"/>
          <p:cNvPicPr>
            <a:picLocks noChangeAspect="1"/>
          </p:cNvPicPr>
          <p:nvPr/>
        </p:nvPicPr>
        <p:blipFill>
          <a:blip r:embed="rId6"/>
          <a:stretch>
            <a:fillRect/>
          </a:stretch>
        </p:blipFill>
        <p:spPr>
          <a:xfrm>
            <a:off x="10117756" y="681303"/>
            <a:ext cx="822672" cy="809510"/>
          </a:xfrm>
          <a:prstGeom prst="rect">
            <a:avLst/>
          </a:prstGeom>
        </p:spPr>
      </p:pic>
    </p:spTree>
    <p:extLst>
      <p:ext uri="{BB962C8B-B14F-4D97-AF65-F5344CB8AC3E}">
        <p14:creationId xmlns:p14="http://schemas.microsoft.com/office/powerpoint/2010/main" val="265994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11" grpId="0" animBg="1"/>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are the three methods of calculating GDP? Which is the most commonly used method?</a:t>
            </a:r>
          </a:p>
          <a:p>
            <a:r>
              <a:rPr lang="en-US" dirty="0">
                <a:solidFill>
                  <a:srgbClr val="FF0000"/>
                </a:solidFill>
              </a:rPr>
              <a:t>Expenditure Method (C+I+G+(X-M))</a:t>
            </a:r>
          </a:p>
          <a:p>
            <a:r>
              <a:rPr lang="en-US" dirty="0">
                <a:solidFill>
                  <a:srgbClr val="FF0000"/>
                </a:solidFill>
              </a:rPr>
              <a:t>Value added method</a:t>
            </a:r>
          </a:p>
          <a:p>
            <a:r>
              <a:rPr lang="en-US" dirty="0">
                <a:solidFill>
                  <a:srgbClr val="FF0000"/>
                </a:solidFill>
              </a:rPr>
              <a:t>Income Method</a:t>
            </a:r>
          </a:p>
          <a:p>
            <a:endParaRPr lang="en-US" dirty="0"/>
          </a:p>
          <a:p>
            <a:r>
              <a:rPr lang="en-US" dirty="0">
                <a:solidFill>
                  <a:srgbClr val="FF0000"/>
                </a:solidFill>
              </a:rPr>
              <a:t>The expenditure method is most common for AP Macro purposes. </a:t>
            </a:r>
          </a:p>
        </p:txBody>
      </p:sp>
    </p:spTree>
    <p:extLst>
      <p:ext uri="{BB962C8B-B14F-4D97-AF65-F5344CB8AC3E}">
        <p14:creationId xmlns:p14="http://schemas.microsoft.com/office/powerpoint/2010/main" val="197652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3 Ways of Calculating GDP (Gross Domestic Product)</a:t>
            </a:r>
          </a:p>
        </p:txBody>
      </p:sp>
      <p:sp>
        <p:nvSpPr>
          <p:cNvPr id="3" name="Content Placeholder 2"/>
          <p:cNvSpPr>
            <a:spLocks noGrp="1"/>
          </p:cNvSpPr>
          <p:nvPr>
            <p:ph idx="1"/>
          </p:nvPr>
        </p:nvSpPr>
        <p:spPr>
          <a:xfrm>
            <a:off x="642662" y="2212486"/>
            <a:ext cx="3501788" cy="4351338"/>
          </a:xfrm>
        </p:spPr>
        <p:txBody>
          <a:bodyPr/>
          <a:lstStyle/>
          <a:p>
            <a:r>
              <a:rPr lang="en-US" dirty="0">
                <a:hlinkClick r:id="rId2" action="ppaction://hlinksldjump"/>
              </a:rPr>
              <a:t>Total Expenditure Method</a:t>
            </a:r>
            <a:endParaRPr lang="en-US" dirty="0"/>
          </a:p>
        </p:txBody>
      </p:sp>
      <p:sp>
        <p:nvSpPr>
          <p:cNvPr id="4" name="Content Placeholder 2"/>
          <p:cNvSpPr txBox="1">
            <a:spLocks/>
          </p:cNvSpPr>
          <p:nvPr/>
        </p:nvSpPr>
        <p:spPr>
          <a:xfrm>
            <a:off x="4277414" y="2235688"/>
            <a:ext cx="350178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3" action="ppaction://hlinksldjump"/>
              </a:rPr>
              <a:t>Value Added Method</a:t>
            </a:r>
            <a:endParaRPr lang="en-US" dirty="0"/>
          </a:p>
        </p:txBody>
      </p:sp>
      <p:sp>
        <p:nvSpPr>
          <p:cNvPr id="5" name="Content Placeholder 2"/>
          <p:cNvSpPr txBox="1">
            <a:spLocks/>
          </p:cNvSpPr>
          <p:nvPr/>
        </p:nvSpPr>
        <p:spPr>
          <a:xfrm>
            <a:off x="8076220" y="2143447"/>
            <a:ext cx="350178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4" action="ppaction://hlinksldjump"/>
              </a:rPr>
              <a:t>Factor Incomes Method</a:t>
            </a:r>
            <a:endParaRPr lang="en-US" dirty="0"/>
          </a:p>
        </p:txBody>
      </p:sp>
      <p:sp>
        <p:nvSpPr>
          <p:cNvPr id="6" name="TextBox 5"/>
          <p:cNvSpPr txBox="1"/>
          <p:nvPr/>
        </p:nvSpPr>
        <p:spPr>
          <a:xfrm>
            <a:off x="9905329" y="6171620"/>
            <a:ext cx="1707777" cy="646331"/>
          </a:xfrm>
          <a:prstGeom prst="rect">
            <a:avLst/>
          </a:prstGeom>
          <a:noFill/>
        </p:spPr>
        <p:txBody>
          <a:bodyPr wrap="square" rtlCol="0">
            <a:spAutoFit/>
          </a:bodyPr>
          <a:lstStyle/>
          <a:p>
            <a:r>
              <a:rPr lang="en-US" dirty="0">
                <a:hlinkClick r:id="" action="ppaction://noaction"/>
              </a:rPr>
              <a:t>3 Ways of Calculating GDP</a:t>
            </a:r>
            <a:endParaRPr lang="en-US" dirty="0"/>
          </a:p>
        </p:txBody>
      </p:sp>
      <p:pic>
        <p:nvPicPr>
          <p:cNvPr id="7" name="Picture 6"/>
          <p:cNvPicPr>
            <a:picLocks noChangeAspect="1"/>
          </p:cNvPicPr>
          <p:nvPr/>
        </p:nvPicPr>
        <p:blipFill>
          <a:blip r:embed="rId5"/>
          <a:stretch>
            <a:fillRect/>
          </a:stretch>
        </p:blipFill>
        <p:spPr>
          <a:xfrm>
            <a:off x="354322" y="4914464"/>
            <a:ext cx="11652814" cy="1393757"/>
          </a:xfrm>
          <a:prstGeom prst="rect">
            <a:avLst/>
          </a:prstGeom>
        </p:spPr>
      </p:pic>
      <p:pic>
        <p:nvPicPr>
          <p:cNvPr id="9" name="Picture 8"/>
          <p:cNvPicPr>
            <a:picLocks noChangeAspect="1"/>
          </p:cNvPicPr>
          <p:nvPr/>
        </p:nvPicPr>
        <p:blipFill>
          <a:blip r:embed="rId6"/>
          <a:stretch>
            <a:fillRect/>
          </a:stretch>
        </p:blipFill>
        <p:spPr>
          <a:xfrm>
            <a:off x="1072823" y="3022604"/>
            <a:ext cx="2153264" cy="1878596"/>
          </a:xfrm>
          <a:prstGeom prst="rect">
            <a:avLst/>
          </a:prstGeom>
        </p:spPr>
      </p:pic>
      <p:pic>
        <p:nvPicPr>
          <p:cNvPr id="10" name="Picture 9"/>
          <p:cNvPicPr>
            <a:picLocks noChangeAspect="1"/>
          </p:cNvPicPr>
          <p:nvPr/>
        </p:nvPicPr>
        <p:blipFill>
          <a:blip r:embed="rId7"/>
          <a:stretch>
            <a:fillRect/>
          </a:stretch>
        </p:blipFill>
        <p:spPr>
          <a:xfrm>
            <a:off x="4747333" y="3022604"/>
            <a:ext cx="2726004" cy="1562672"/>
          </a:xfrm>
          <a:prstGeom prst="rect">
            <a:avLst/>
          </a:prstGeom>
        </p:spPr>
      </p:pic>
      <p:pic>
        <p:nvPicPr>
          <p:cNvPr id="11" name="Picture 10"/>
          <p:cNvPicPr>
            <a:picLocks noChangeAspect="1"/>
          </p:cNvPicPr>
          <p:nvPr/>
        </p:nvPicPr>
        <p:blipFill>
          <a:blip r:embed="rId8"/>
          <a:stretch>
            <a:fillRect/>
          </a:stretch>
        </p:blipFill>
        <p:spPr>
          <a:xfrm>
            <a:off x="8300428" y="3181543"/>
            <a:ext cx="3053372" cy="1691996"/>
          </a:xfrm>
          <a:prstGeom prst="rect">
            <a:avLst/>
          </a:prstGeom>
        </p:spPr>
      </p:pic>
      <p:sp>
        <p:nvSpPr>
          <p:cNvPr id="8" name="Down Arrow 7"/>
          <p:cNvSpPr/>
          <p:nvPr/>
        </p:nvSpPr>
        <p:spPr>
          <a:xfrm>
            <a:off x="5503666" y="712177"/>
            <a:ext cx="404446" cy="14369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3921363">
            <a:off x="3889289" y="-186267"/>
            <a:ext cx="404446" cy="33756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7770010">
            <a:off x="6952382" y="-51317"/>
            <a:ext cx="404446" cy="30295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03827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529" y="73497"/>
            <a:ext cx="9625603" cy="1159351"/>
          </a:xfrm>
        </p:spPr>
        <p:txBody>
          <a:bodyPr/>
          <a:lstStyle/>
          <a:p>
            <a:r>
              <a:rPr lang="en-US" dirty="0"/>
              <a:t>Output = Expenditure = Income = Value </a:t>
            </a:r>
          </a:p>
        </p:txBody>
      </p:sp>
      <p:sp>
        <p:nvSpPr>
          <p:cNvPr id="3" name="Content Placeholder 2"/>
          <p:cNvSpPr>
            <a:spLocks noGrp="1"/>
          </p:cNvSpPr>
          <p:nvPr>
            <p:ph idx="1"/>
          </p:nvPr>
        </p:nvSpPr>
        <p:spPr>
          <a:xfrm>
            <a:off x="1718255" y="1051419"/>
            <a:ext cx="9385184" cy="977226"/>
          </a:xfrm>
        </p:spPr>
        <p:txBody>
          <a:bodyPr>
            <a:normAutofit/>
          </a:bodyPr>
          <a:lstStyle/>
          <a:p>
            <a:r>
              <a:rPr lang="en-US" dirty="0"/>
              <a:t>Each of the </a:t>
            </a:r>
            <a:r>
              <a:rPr lang="en-US" dirty="0">
                <a:solidFill>
                  <a:srgbClr val="00B0F0"/>
                </a:solidFill>
              </a:rPr>
              <a:t>three</a:t>
            </a:r>
            <a:r>
              <a:rPr lang="en-US" dirty="0"/>
              <a:t> </a:t>
            </a:r>
            <a:r>
              <a:rPr lang="en-US" dirty="0">
                <a:solidFill>
                  <a:srgbClr val="00B0F0"/>
                </a:solidFill>
              </a:rPr>
              <a:t>methods of calculating GDP</a:t>
            </a:r>
            <a:r>
              <a:rPr lang="en-US" dirty="0"/>
              <a:t>. should give the same answer!</a:t>
            </a:r>
          </a:p>
        </p:txBody>
      </p:sp>
      <p:sp>
        <p:nvSpPr>
          <p:cNvPr id="6" name="TextBox 5"/>
          <p:cNvSpPr txBox="1"/>
          <p:nvPr/>
        </p:nvSpPr>
        <p:spPr>
          <a:xfrm>
            <a:off x="9381067" y="169006"/>
            <a:ext cx="2522333" cy="861774"/>
          </a:xfrm>
          <a:prstGeom prst="rect">
            <a:avLst/>
          </a:prstGeom>
          <a:solidFill>
            <a:srgbClr val="FFFF00"/>
          </a:solidFill>
        </p:spPr>
        <p:txBody>
          <a:bodyPr wrap="square" rtlCol="0">
            <a:spAutoFit/>
          </a:bodyPr>
          <a:lstStyle/>
          <a:p>
            <a:r>
              <a:rPr lang="en-US" dirty="0">
                <a:solidFill>
                  <a:srgbClr val="FF0000"/>
                </a:solidFill>
              </a:rPr>
              <a:t>Summary</a:t>
            </a:r>
          </a:p>
          <a:p>
            <a:r>
              <a:rPr lang="en-US" sz="1600" dirty="0">
                <a:solidFill>
                  <a:srgbClr val="FF0000"/>
                </a:solidFill>
              </a:rPr>
              <a:t>GDP = Output = Expenditure = Income = Value Added</a:t>
            </a:r>
          </a:p>
        </p:txBody>
      </p:sp>
      <p:sp>
        <p:nvSpPr>
          <p:cNvPr id="7" name="Rectangle 6"/>
          <p:cNvSpPr/>
          <p:nvPr/>
        </p:nvSpPr>
        <p:spPr>
          <a:xfrm>
            <a:off x="4442426" y="1981129"/>
            <a:ext cx="3770931" cy="2031325"/>
          </a:xfrm>
          <a:prstGeom prst="rect">
            <a:avLst/>
          </a:prstGeom>
          <a:solidFill>
            <a:schemeClr val="accent4">
              <a:lumMod val="20000"/>
              <a:lumOff val="80000"/>
            </a:schemeClr>
          </a:solidFill>
        </p:spPr>
        <p:txBody>
          <a:bodyPr wrap="square">
            <a:spAutoFit/>
          </a:bodyPr>
          <a:lstStyle/>
          <a:p>
            <a:r>
              <a:rPr lang="en-US" b="1" u="sng" dirty="0"/>
              <a:t>Expenditure Method = C+I+G+(X-M)</a:t>
            </a:r>
          </a:p>
          <a:p>
            <a:r>
              <a:rPr lang="en-US" dirty="0"/>
              <a:t>Why does this show GDP?</a:t>
            </a:r>
          </a:p>
          <a:p>
            <a:r>
              <a:rPr lang="en-US" dirty="0"/>
              <a:t>Because we are measuring what people are paying for the final goods and services.</a:t>
            </a:r>
          </a:p>
          <a:p>
            <a:r>
              <a:rPr lang="en-US" dirty="0"/>
              <a:t>People will only pay for the value that they receive!</a:t>
            </a:r>
          </a:p>
        </p:txBody>
      </p:sp>
      <p:sp>
        <p:nvSpPr>
          <p:cNvPr id="8" name="Rectangle 7"/>
          <p:cNvSpPr/>
          <p:nvPr/>
        </p:nvSpPr>
        <p:spPr>
          <a:xfrm>
            <a:off x="317912" y="3180619"/>
            <a:ext cx="3731894" cy="2308324"/>
          </a:xfrm>
          <a:prstGeom prst="rect">
            <a:avLst/>
          </a:prstGeom>
          <a:solidFill>
            <a:schemeClr val="accent6">
              <a:lumMod val="20000"/>
              <a:lumOff val="80000"/>
            </a:schemeClr>
          </a:solidFill>
        </p:spPr>
        <p:txBody>
          <a:bodyPr wrap="square">
            <a:spAutoFit/>
          </a:bodyPr>
          <a:lstStyle/>
          <a:p>
            <a:r>
              <a:rPr lang="en-US" b="1" u="sng" dirty="0"/>
              <a:t>Income Method (All wages, rent, interest, profits)</a:t>
            </a:r>
          </a:p>
          <a:p>
            <a:r>
              <a:rPr lang="en-US" dirty="0"/>
              <a:t>Why does this show GDP?</a:t>
            </a:r>
          </a:p>
          <a:p>
            <a:r>
              <a:rPr lang="en-US" dirty="0"/>
              <a:t>The income comes from the work that the resources provide. </a:t>
            </a:r>
          </a:p>
          <a:p>
            <a:r>
              <a:rPr lang="en-US" dirty="0"/>
              <a:t>A resource only gets paid for what it gives.</a:t>
            </a:r>
          </a:p>
          <a:p>
            <a:endParaRPr lang="en-US" dirty="0"/>
          </a:p>
        </p:txBody>
      </p:sp>
      <p:sp>
        <p:nvSpPr>
          <p:cNvPr id="9" name="Rectangle 8"/>
          <p:cNvSpPr/>
          <p:nvPr/>
        </p:nvSpPr>
        <p:spPr>
          <a:xfrm>
            <a:off x="8605978" y="2719793"/>
            <a:ext cx="3297421" cy="2585323"/>
          </a:xfrm>
          <a:prstGeom prst="rect">
            <a:avLst/>
          </a:prstGeom>
          <a:solidFill>
            <a:schemeClr val="accent1">
              <a:lumMod val="20000"/>
              <a:lumOff val="80000"/>
            </a:schemeClr>
          </a:solidFill>
        </p:spPr>
        <p:txBody>
          <a:bodyPr wrap="square">
            <a:spAutoFit/>
          </a:bodyPr>
          <a:lstStyle/>
          <a:p>
            <a:r>
              <a:rPr lang="en-US" b="1" u="sng" dirty="0"/>
              <a:t>Value Added Method</a:t>
            </a:r>
          </a:p>
          <a:p>
            <a:r>
              <a:rPr lang="en-US" dirty="0"/>
              <a:t>Why does this show GDP?</a:t>
            </a:r>
          </a:p>
          <a:p>
            <a:r>
              <a:rPr lang="en-US" dirty="0"/>
              <a:t>People will only buy from businesses if they offer something.</a:t>
            </a:r>
          </a:p>
          <a:p>
            <a:r>
              <a:rPr lang="en-US" dirty="0"/>
              <a:t>What they offer in terms of value is equal to what the customer pays, minus the costs of the business.</a:t>
            </a:r>
          </a:p>
        </p:txBody>
      </p:sp>
      <p:pic>
        <p:nvPicPr>
          <p:cNvPr id="10" name="Picture 9"/>
          <p:cNvPicPr>
            <a:picLocks noChangeAspect="1"/>
          </p:cNvPicPr>
          <p:nvPr/>
        </p:nvPicPr>
        <p:blipFill>
          <a:blip r:embed="rId2"/>
          <a:stretch>
            <a:fillRect/>
          </a:stretch>
        </p:blipFill>
        <p:spPr>
          <a:xfrm>
            <a:off x="5475489" y="4012454"/>
            <a:ext cx="2153264" cy="1878596"/>
          </a:xfrm>
          <a:prstGeom prst="rect">
            <a:avLst/>
          </a:prstGeom>
        </p:spPr>
      </p:pic>
      <p:pic>
        <p:nvPicPr>
          <p:cNvPr id="11" name="Picture 10"/>
          <p:cNvPicPr>
            <a:picLocks noChangeAspect="1"/>
          </p:cNvPicPr>
          <p:nvPr/>
        </p:nvPicPr>
        <p:blipFill>
          <a:blip r:embed="rId3"/>
          <a:stretch>
            <a:fillRect/>
          </a:stretch>
        </p:blipFill>
        <p:spPr>
          <a:xfrm>
            <a:off x="951080" y="5207917"/>
            <a:ext cx="2465558" cy="1366265"/>
          </a:xfrm>
          <a:prstGeom prst="rect">
            <a:avLst/>
          </a:prstGeom>
        </p:spPr>
      </p:pic>
      <p:pic>
        <p:nvPicPr>
          <p:cNvPr id="12" name="Picture 11"/>
          <p:cNvPicPr>
            <a:picLocks noChangeAspect="1"/>
          </p:cNvPicPr>
          <p:nvPr/>
        </p:nvPicPr>
        <p:blipFill>
          <a:blip r:embed="rId4"/>
          <a:stretch>
            <a:fillRect/>
          </a:stretch>
        </p:blipFill>
        <p:spPr>
          <a:xfrm>
            <a:off x="9055001" y="5273900"/>
            <a:ext cx="2399373" cy="1375432"/>
          </a:xfrm>
          <a:prstGeom prst="rect">
            <a:avLst/>
          </a:prstGeom>
        </p:spPr>
      </p:pic>
    </p:spTree>
    <p:extLst>
      <p:ext uri="{BB962C8B-B14F-4D97-AF65-F5344CB8AC3E}">
        <p14:creationId xmlns:p14="http://schemas.microsoft.com/office/powerpoint/2010/main" val="30690162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Question 5</a:t>
            </a:r>
            <a:endParaRPr lang="en-AU" dirty="0"/>
          </a:p>
        </p:txBody>
      </p:sp>
      <p:sp>
        <p:nvSpPr>
          <p:cNvPr id="3" name="Content Placeholder 2"/>
          <p:cNvSpPr>
            <a:spLocks noGrp="1"/>
          </p:cNvSpPr>
          <p:nvPr>
            <p:ph idx="1"/>
          </p:nvPr>
        </p:nvSpPr>
        <p:spPr/>
        <p:txBody>
          <a:bodyPr>
            <a:normAutofit/>
          </a:bodyPr>
          <a:lstStyle/>
          <a:p>
            <a:pPr lvl="0"/>
            <a:r>
              <a:rPr lang="en-GB" dirty="0"/>
              <a:t>According to the circular flow diagram, what is the GDP in this economy?</a:t>
            </a:r>
            <a:endParaRPr lang="en-AU" dirty="0"/>
          </a:p>
          <a:p>
            <a:pPr marL="914400" lvl="1" indent="-457200">
              <a:buFont typeface="+mj-lt"/>
              <a:buAutoNum type="alphaUcPeriod"/>
            </a:pPr>
            <a:r>
              <a:rPr lang="en-GB" dirty="0"/>
              <a:t>$200</a:t>
            </a:r>
            <a:endParaRPr lang="en-AU" dirty="0"/>
          </a:p>
          <a:p>
            <a:pPr marL="914400" lvl="1" indent="-457200">
              <a:buFont typeface="+mj-lt"/>
              <a:buAutoNum type="alphaUcPeriod"/>
            </a:pPr>
            <a:r>
              <a:rPr lang="en-GB" dirty="0"/>
              <a:t>$500</a:t>
            </a:r>
            <a:endParaRPr lang="en-AU" dirty="0"/>
          </a:p>
          <a:p>
            <a:pPr marL="914400" lvl="1" indent="-457200">
              <a:buFont typeface="+mj-lt"/>
              <a:buAutoNum type="alphaUcPeriod"/>
            </a:pPr>
            <a:r>
              <a:rPr lang="en-GB" dirty="0"/>
              <a:t>$700</a:t>
            </a:r>
            <a:endParaRPr lang="en-AU" dirty="0"/>
          </a:p>
          <a:p>
            <a:pPr marL="914400" lvl="1" indent="-457200">
              <a:buFont typeface="+mj-lt"/>
              <a:buAutoNum type="alphaUcPeriod"/>
            </a:pPr>
            <a:r>
              <a:rPr lang="en-GB" dirty="0"/>
              <a:t>$1200</a:t>
            </a:r>
            <a:endParaRPr lang="en-AU" dirty="0"/>
          </a:p>
          <a:p>
            <a:pPr marL="914400" lvl="1" indent="-457200">
              <a:buFont typeface="+mj-lt"/>
              <a:buAutoNum type="alphaUcPeriod"/>
            </a:pPr>
            <a:r>
              <a:rPr lang="en-GB" dirty="0"/>
              <a:t>$1600</a:t>
            </a:r>
            <a:endParaRPr lang="en-AU" dirty="0"/>
          </a:p>
        </p:txBody>
      </p:sp>
      <p:pic>
        <p:nvPicPr>
          <p:cNvPr id="4" name="Picture 3"/>
          <p:cNvPicPr>
            <a:picLocks noChangeAspect="1"/>
          </p:cNvPicPr>
          <p:nvPr/>
        </p:nvPicPr>
        <p:blipFill>
          <a:blip r:embed="rId2"/>
          <a:stretch>
            <a:fillRect/>
          </a:stretch>
        </p:blipFill>
        <p:spPr>
          <a:xfrm>
            <a:off x="4601496" y="2168355"/>
            <a:ext cx="4870363" cy="4143545"/>
          </a:xfrm>
          <a:prstGeom prst="rect">
            <a:avLst/>
          </a:prstGeom>
        </p:spPr>
      </p:pic>
      <p:sp>
        <p:nvSpPr>
          <p:cNvPr id="5" name="Rectangle 4"/>
          <p:cNvSpPr/>
          <p:nvPr/>
        </p:nvSpPr>
        <p:spPr>
          <a:xfrm>
            <a:off x="530942" y="4976634"/>
            <a:ext cx="3952568" cy="1477328"/>
          </a:xfrm>
          <a:prstGeom prst="rect">
            <a:avLst/>
          </a:prstGeom>
        </p:spPr>
        <p:txBody>
          <a:bodyPr wrap="square">
            <a:spAutoFit/>
          </a:bodyPr>
          <a:lstStyle/>
          <a:p>
            <a:r>
              <a:rPr lang="en-AU" dirty="0">
                <a:solidFill>
                  <a:srgbClr val="FF0000"/>
                </a:solidFill>
              </a:rPr>
              <a:t>Answer: C</a:t>
            </a:r>
          </a:p>
          <a:p>
            <a:r>
              <a:rPr lang="en-AU" dirty="0">
                <a:solidFill>
                  <a:srgbClr val="FF0000"/>
                </a:solidFill>
              </a:rPr>
              <a:t>Income method = wages, profits etc. = 700</a:t>
            </a:r>
          </a:p>
          <a:p>
            <a:r>
              <a:rPr lang="en-AU" dirty="0">
                <a:solidFill>
                  <a:srgbClr val="FF0000"/>
                </a:solidFill>
              </a:rPr>
              <a:t>Expenditure method: C+I+G+(X-M) </a:t>
            </a:r>
          </a:p>
          <a:p>
            <a:r>
              <a:rPr lang="en-AU" dirty="0">
                <a:solidFill>
                  <a:srgbClr val="FF0000"/>
                </a:solidFill>
              </a:rPr>
              <a:t>= C + G = 500 + 200 = 700</a:t>
            </a:r>
          </a:p>
        </p:txBody>
      </p:sp>
    </p:spTree>
    <p:extLst>
      <p:ext uri="{BB962C8B-B14F-4D97-AF65-F5344CB8AC3E}">
        <p14:creationId xmlns:p14="http://schemas.microsoft.com/office/powerpoint/2010/main" val="397922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15108" y="3926541"/>
            <a:ext cx="10515600" cy="2479022"/>
          </a:xfrm>
        </p:spPr>
        <p:txBody>
          <a:bodyPr>
            <a:normAutofit fontScale="77500" lnSpcReduction="20000"/>
          </a:bodyPr>
          <a:lstStyle/>
          <a:p>
            <a:r>
              <a:rPr lang="en-US" dirty="0">
                <a:solidFill>
                  <a:srgbClr val="FF0000"/>
                </a:solidFill>
              </a:rPr>
              <a:t>A) wrong – should be all final goods</a:t>
            </a:r>
          </a:p>
          <a:p>
            <a:r>
              <a:rPr lang="en-US" dirty="0">
                <a:solidFill>
                  <a:srgbClr val="FF0000"/>
                </a:solidFill>
              </a:rPr>
              <a:t>B) wrong – should be C+I+G+(X-IM)</a:t>
            </a:r>
          </a:p>
          <a:p>
            <a:r>
              <a:rPr lang="en-US" dirty="0">
                <a:solidFill>
                  <a:srgbClr val="FF0000"/>
                </a:solidFill>
              </a:rPr>
              <a:t>C) wrong – this is double counting</a:t>
            </a:r>
          </a:p>
          <a:p>
            <a:r>
              <a:rPr lang="en-US" dirty="0">
                <a:solidFill>
                  <a:srgbClr val="FF0000"/>
                </a:solidFill>
              </a:rPr>
              <a:t>D) Wrong – strictly this should be income received by households…  however I think this option is very tough because it is so close to correct. Another consideration is that some producers of final goods and services are foreigners and this shouldn’t be counted.</a:t>
            </a:r>
          </a:p>
          <a:p>
            <a:r>
              <a:rPr lang="en-US" dirty="0">
                <a:solidFill>
                  <a:srgbClr val="FF0000"/>
                </a:solidFill>
              </a:rPr>
              <a:t>E) All of the above are slightly wrong.</a:t>
            </a:r>
          </a:p>
        </p:txBody>
      </p:sp>
      <p:pic>
        <p:nvPicPr>
          <p:cNvPr id="4" name="Picture 3"/>
          <p:cNvPicPr>
            <a:picLocks noChangeAspect="1"/>
          </p:cNvPicPr>
          <p:nvPr/>
        </p:nvPicPr>
        <p:blipFill>
          <a:blip r:embed="rId2"/>
          <a:stretch>
            <a:fillRect/>
          </a:stretch>
        </p:blipFill>
        <p:spPr>
          <a:xfrm>
            <a:off x="476337" y="257374"/>
            <a:ext cx="7967627" cy="3440567"/>
          </a:xfrm>
          <a:prstGeom prst="rect">
            <a:avLst/>
          </a:prstGeom>
        </p:spPr>
      </p:pic>
    </p:spTree>
    <p:extLst>
      <p:ext uri="{BB962C8B-B14F-4D97-AF65-F5344CB8AC3E}">
        <p14:creationId xmlns:p14="http://schemas.microsoft.com/office/powerpoint/2010/main" val="242245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If real total production in the economy in one year is equal to $5 billion, what is the real income?</a:t>
            </a:r>
          </a:p>
          <a:p>
            <a:r>
              <a:rPr lang="en-US" dirty="0">
                <a:solidFill>
                  <a:srgbClr val="FF0000"/>
                </a:solidFill>
              </a:rPr>
              <a:t>Also $5 Billion, because real output = RGDP = real income. </a:t>
            </a:r>
          </a:p>
        </p:txBody>
      </p:sp>
    </p:spTree>
    <p:extLst>
      <p:ext uri="{BB962C8B-B14F-4D97-AF65-F5344CB8AC3E}">
        <p14:creationId xmlns:p14="http://schemas.microsoft.com/office/powerpoint/2010/main" val="416969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Counted and Not Counted in GDP</a:t>
            </a:r>
          </a:p>
        </p:txBody>
      </p:sp>
      <p:sp>
        <p:nvSpPr>
          <p:cNvPr id="4" name="Text Placeholder 3"/>
          <p:cNvSpPr>
            <a:spLocks noGrp="1"/>
          </p:cNvSpPr>
          <p:nvPr>
            <p:ph type="body" idx="1"/>
          </p:nvPr>
        </p:nvSpPr>
        <p:spPr/>
        <p:txBody>
          <a:bodyPr/>
          <a:lstStyle/>
          <a:p>
            <a:endParaRPr lang="en-AU"/>
          </a:p>
        </p:txBody>
      </p:sp>
    </p:spTree>
    <p:extLst>
      <p:ext uri="{BB962C8B-B14F-4D97-AF65-F5344CB8AC3E}">
        <p14:creationId xmlns:p14="http://schemas.microsoft.com/office/powerpoint/2010/main" val="6074658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Checklist</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dirty="0"/>
              <a:t>Understand what is excluded from GDP statistics</a:t>
            </a:r>
          </a:p>
          <a:p>
            <a:pPr lvl="1">
              <a:buFont typeface="Wingdings" panose="05000000000000000000" pitchFamily="2" charset="2"/>
              <a:buChar char="q"/>
            </a:pPr>
            <a:r>
              <a:rPr lang="en-US" dirty="0"/>
              <a:t>Intermediate Goods</a:t>
            </a:r>
          </a:p>
          <a:p>
            <a:pPr lvl="1">
              <a:buFont typeface="Wingdings" panose="05000000000000000000" pitchFamily="2" charset="2"/>
              <a:buChar char="q"/>
            </a:pPr>
            <a:r>
              <a:rPr lang="en-US" dirty="0"/>
              <a:t>Non-newly produced goods</a:t>
            </a:r>
          </a:p>
          <a:p>
            <a:pPr lvl="1">
              <a:buFont typeface="Wingdings" panose="05000000000000000000" pitchFamily="2" charset="2"/>
              <a:buChar char="q"/>
            </a:pPr>
            <a:r>
              <a:rPr lang="en-US" dirty="0"/>
              <a:t>Financial Markets</a:t>
            </a:r>
          </a:p>
          <a:p>
            <a:pPr lvl="1">
              <a:buFont typeface="Wingdings" panose="05000000000000000000" pitchFamily="2" charset="2"/>
              <a:buChar char="q"/>
            </a:pPr>
            <a:r>
              <a:rPr lang="en-US" dirty="0"/>
              <a:t>Informal Markets</a:t>
            </a:r>
          </a:p>
          <a:p>
            <a:pPr lvl="1">
              <a:buFont typeface="Wingdings" panose="05000000000000000000" pitchFamily="2" charset="2"/>
              <a:buChar char="q"/>
            </a:pPr>
            <a:r>
              <a:rPr lang="en-US" dirty="0"/>
              <a:t>Environmental Events</a:t>
            </a:r>
          </a:p>
          <a:p>
            <a:endParaRPr lang="en-US" dirty="0"/>
          </a:p>
        </p:txBody>
      </p:sp>
    </p:spTree>
    <p:extLst>
      <p:ext uri="{BB962C8B-B14F-4D97-AF65-F5344CB8AC3E}">
        <p14:creationId xmlns:p14="http://schemas.microsoft.com/office/powerpoint/2010/main" val="539030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897" y="178312"/>
            <a:ext cx="10515600" cy="1325563"/>
          </a:xfrm>
        </p:spPr>
        <p:txBody>
          <a:bodyPr/>
          <a:lstStyle/>
          <a:p>
            <a:r>
              <a:rPr lang="en-US" dirty="0"/>
              <a:t>Not Counted in Gross Domestic Product</a:t>
            </a:r>
          </a:p>
        </p:txBody>
      </p:sp>
      <p:sp>
        <p:nvSpPr>
          <p:cNvPr id="3" name="Content Placeholder 2"/>
          <p:cNvSpPr>
            <a:spLocks noGrp="1"/>
          </p:cNvSpPr>
          <p:nvPr>
            <p:ph idx="1"/>
          </p:nvPr>
        </p:nvSpPr>
        <p:spPr>
          <a:xfrm>
            <a:off x="6611889" y="1677194"/>
            <a:ext cx="3550261" cy="4837905"/>
          </a:xfrm>
          <a:solidFill>
            <a:schemeClr val="bg1">
              <a:lumMod val="95000"/>
            </a:schemeClr>
          </a:solidFill>
        </p:spPr>
        <p:txBody>
          <a:bodyPr>
            <a:normAutofit fontScale="77500" lnSpcReduction="20000"/>
          </a:bodyPr>
          <a:lstStyle/>
          <a:p>
            <a:r>
              <a:rPr lang="en-US" dirty="0">
                <a:solidFill>
                  <a:srgbClr val="00B0F0"/>
                </a:solidFill>
              </a:rPr>
              <a:t>Non-market activities </a:t>
            </a:r>
            <a:r>
              <a:rPr lang="en-US" sz="2000" dirty="0">
                <a:solidFill>
                  <a:srgbClr val="00B0F0"/>
                </a:solidFill>
                <a:hlinkClick r:id="" action="ppaction://noaction"/>
              </a:rPr>
              <a:t>(</a:t>
            </a:r>
            <a:r>
              <a:rPr lang="en-US" sz="2000" dirty="0" err="1">
                <a:solidFill>
                  <a:srgbClr val="00B0F0"/>
                </a:solidFill>
                <a:hlinkClick r:id="" action="ppaction://noaction"/>
              </a:rPr>
              <a:t>ppt</a:t>
            </a:r>
            <a:r>
              <a:rPr lang="en-US" sz="2000" dirty="0">
                <a:solidFill>
                  <a:srgbClr val="00B0F0"/>
                </a:solidFill>
                <a:hlinkClick r:id="" action="ppaction://noaction"/>
              </a:rPr>
              <a:t> section)</a:t>
            </a:r>
            <a:endParaRPr lang="en-US" sz="2000" dirty="0">
              <a:solidFill>
                <a:srgbClr val="00B0F0"/>
              </a:solidFill>
            </a:endParaRPr>
          </a:p>
          <a:p>
            <a:pPr lvl="1"/>
            <a:r>
              <a:rPr lang="en-US" dirty="0"/>
              <a:t>Shadow economy</a:t>
            </a:r>
          </a:p>
          <a:p>
            <a:pPr lvl="2"/>
            <a:r>
              <a:rPr lang="en-US" dirty="0" err="1"/>
              <a:t>Eg</a:t>
            </a:r>
            <a:r>
              <a:rPr lang="en-US" dirty="0"/>
              <a:t>. A plumber fixes a friend’s sink</a:t>
            </a:r>
          </a:p>
          <a:p>
            <a:pPr lvl="2"/>
            <a:r>
              <a:rPr lang="en-US" dirty="0"/>
              <a:t>A farmer sells fruit at the side of a road</a:t>
            </a:r>
          </a:p>
          <a:p>
            <a:pPr lvl="2"/>
            <a:r>
              <a:rPr lang="en-US" dirty="0"/>
              <a:t>Illegal activities</a:t>
            </a:r>
          </a:p>
          <a:p>
            <a:r>
              <a:rPr lang="en-US" dirty="0">
                <a:solidFill>
                  <a:srgbClr val="00B0F0"/>
                </a:solidFill>
              </a:rPr>
              <a:t>Transfer Payments</a:t>
            </a:r>
          </a:p>
          <a:p>
            <a:pPr lvl="1"/>
            <a:r>
              <a:rPr lang="en-US" sz="2000" dirty="0"/>
              <a:t>Money that is transferred without any goods and services produced</a:t>
            </a:r>
          </a:p>
          <a:p>
            <a:pPr lvl="2"/>
            <a:r>
              <a:rPr lang="en-US" sz="1600" dirty="0" err="1"/>
              <a:t>Eg</a:t>
            </a:r>
            <a:r>
              <a:rPr lang="en-US" sz="1600" dirty="0"/>
              <a:t>. </a:t>
            </a:r>
            <a:r>
              <a:rPr lang="en-US" sz="1600" dirty="0" err="1"/>
              <a:t>Gov</a:t>
            </a:r>
            <a:r>
              <a:rPr lang="en-US" sz="1600" dirty="0"/>
              <a:t> transfers to the poor</a:t>
            </a:r>
          </a:p>
          <a:p>
            <a:pPr lvl="2"/>
            <a:r>
              <a:rPr lang="en-US" sz="1600" dirty="0" err="1"/>
              <a:t>Eg</a:t>
            </a:r>
            <a:r>
              <a:rPr lang="en-US" sz="1600" dirty="0"/>
              <a:t>. You donate to charity</a:t>
            </a:r>
          </a:p>
          <a:p>
            <a:r>
              <a:rPr lang="en-US" dirty="0">
                <a:solidFill>
                  <a:srgbClr val="00B0F0"/>
                </a:solidFill>
              </a:rPr>
              <a:t>Environmental Things</a:t>
            </a:r>
          </a:p>
          <a:p>
            <a:pPr lvl="1"/>
            <a:r>
              <a:rPr lang="en-US" dirty="0" err="1"/>
              <a:t>Eg</a:t>
            </a:r>
            <a:r>
              <a:rPr lang="en-US" dirty="0"/>
              <a:t>. Polar bears are born  or a rainforest is cut down (should affect GDP but is not counted because nature cannot pay money for </a:t>
            </a:r>
            <a:r>
              <a:rPr lang="en-US"/>
              <a:t>a good/service)</a:t>
            </a:r>
            <a:endParaRPr lang="en-US" dirty="0"/>
          </a:p>
          <a:p>
            <a:endParaRPr lang="en-US" dirty="0"/>
          </a:p>
        </p:txBody>
      </p:sp>
      <p:sp>
        <p:nvSpPr>
          <p:cNvPr id="6" name="Content Placeholder 2"/>
          <p:cNvSpPr txBox="1">
            <a:spLocks/>
          </p:cNvSpPr>
          <p:nvPr/>
        </p:nvSpPr>
        <p:spPr>
          <a:xfrm>
            <a:off x="444910" y="1677194"/>
            <a:ext cx="3708492" cy="5066506"/>
          </a:xfrm>
          <a:prstGeom prst="rect">
            <a:avLst/>
          </a:prstGeom>
          <a:solidFill>
            <a:schemeClr val="bg1">
              <a:lumMod val="95000"/>
            </a:schemeClr>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B0F0"/>
                </a:solidFill>
              </a:rPr>
              <a:t>Intermediate goods (Finished goods only)</a:t>
            </a:r>
          </a:p>
          <a:p>
            <a:pPr lvl="1"/>
            <a:r>
              <a:rPr lang="en-US" dirty="0" err="1"/>
              <a:t>eg</a:t>
            </a:r>
            <a:r>
              <a:rPr lang="en-US" dirty="0"/>
              <a:t>. We don’t count the flour that the baker buys to make their bread (</a:t>
            </a:r>
            <a:r>
              <a:rPr lang="en-US" dirty="0">
                <a:hlinkClick r:id="" action="ppaction://noaction"/>
              </a:rPr>
              <a:t>double counting</a:t>
            </a:r>
            <a:r>
              <a:rPr lang="en-US" dirty="0"/>
              <a:t>) </a:t>
            </a:r>
            <a:r>
              <a:rPr lang="en-US" dirty="0">
                <a:hlinkClick r:id="rId2"/>
              </a:rPr>
              <a:t>video link</a:t>
            </a:r>
            <a:endParaRPr lang="en-US" dirty="0"/>
          </a:p>
          <a:p>
            <a:r>
              <a:rPr lang="en-US" dirty="0">
                <a:solidFill>
                  <a:srgbClr val="00B0F0"/>
                </a:solidFill>
              </a:rPr>
              <a:t>Things not produced in that year </a:t>
            </a:r>
          </a:p>
          <a:p>
            <a:pPr lvl="1"/>
            <a:r>
              <a:rPr lang="en-US" dirty="0"/>
              <a:t>2</a:t>
            </a:r>
            <a:r>
              <a:rPr lang="en-US" baseline="30000" dirty="0"/>
              <a:t>nd</a:t>
            </a:r>
            <a:r>
              <a:rPr lang="en-US" dirty="0"/>
              <a:t> hand goods not counted</a:t>
            </a:r>
          </a:p>
          <a:p>
            <a:r>
              <a:rPr lang="en-US" dirty="0">
                <a:solidFill>
                  <a:srgbClr val="00B0F0"/>
                </a:solidFill>
              </a:rPr>
              <a:t>Financial assets</a:t>
            </a:r>
          </a:p>
          <a:p>
            <a:pPr lvl="1"/>
            <a:r>
              <a:rPr lang="en-US" dirty="0"/>
              <a:t>these represent change of ownership or borrowing but </a:t>
            </a:r>
            <a:r>
              <a:rPr lang="en-US" u="sng" dirty="0"/>
              <a:t>no production</a:t>
            </a:r>
          </a:p>
          <a:p>
            <a:pPr lvl="1"/>
            <a:r>
              <a:rPr lang="en-US" dirty="0"/>
              <a:t>This applies to all financial products.</a:t>
            </a:r>
          </a:p>
        </p:txBody>
      </p:sp>
      <p:pic>
        <p:nvPicPr>
          <p:cNvPr id="4" name="Picture 3"/>
          <p:cNvPicPr>
            <a:picLocks noChangeAspect="1"/>
          </p:cNvPicPr>
          <p:nvPr/>
        </p:nvPicPr>
        <p:blipFill>
          <a:blip r:embed="rId3"/>
          <a:stretch>
            <a:fillRect/>
          </a:stretch>
        </p:blipFill>
        <p:spPr>
          <a:xfrm>
            <a:off x="4230145" y="1751798"/>
            <a:ext cx="2316101" cy="1422934"/>
          </a:xfrm>
          <a:prstGeom prst="rect">
            <a:avLst/>
          </a:prstGeom>
        </p:spPr>
      </p:pic>
      <p:pic>
        <p:nvPicPr>
          <p:cNvPr id="5" name="Picture 4"/>
          <p:cNvPicPr>
            <a:picLocks noChangeAspect="1"/>
          </p:cNvPicPr>
          <p:nvPr/>
        </p:nvPicPr>
        <p:blipFill>
          <a:blip r:embed="rId4"/>
          <a:stretch>
            <a:fillRect/>
          </a:stretch>
        </p:blipFill>
        <p:spPr>
          <a:xfrm>
            <a:off x="4356216" y="3513220"/>
            <a:ext cx="1506450" cy="1092761"/>
          </a:xfrm>
          <a:prstGeom prst="rect">
            <a:avLst/>
          </a:prstGeom>
        </p:spPr>
      </p:pic>
      <p:pic>
        <p:nvPicPr>
          <p:cNvPr id="7" name="Picture 6"/>
          <p:cNvPicPr>
            <a:picLocks noChangeAspect="1"/>
          </p:cNvPicPr>
          <p:nvPr/>
        </p:nvPicPr>
        <p:blipFill>
          <a:blip r:embed="rId5"/>
          <a:stretch>
            <a:fillRect/>
          </a:stretch>
        </p:blipFill>
        <p:spPr>
          <a:xfrm>
            <a:off x="4230146" y="4944469"/>
            <a:ext cx="2045526" cy="1084064"/>
          </a:xfrm>
          <a:prstGeom prst="rect">
            <a:avLst/>
          </a:prstGeom>
        </p:spPr>
      </p:pic>
      <p:pic>
        <p:nvPicPr>
          <p:cNvPr id="8" name="Picture 7"/>
          <p:cNvPicPr>
            <a:picLocks noChangeAspect="1"/>
          </p:cNvPicPr>
          <p:nvPr/>
        </p:nvPicPr>
        <p:blipFill>
          <a:blip r:embed="rId6"/>
          <a:stretch>
            <a:fillRect/>
          </a:stretch>
        </p:blipFill>
        <p:spPr>
          <a:xfrm>
            <a:off x="10491330" y="4726003"/>
            <a:ext cx="1492380" cy="1087305"/>
          </a:xfrm>
          <a:prstGeom prst="rect">
            <a:avLst/>
          </a:prstGeom>
        </p:spPr>
      </p:pic>
      <p:pic>
        <p:nvPicPr>
          <p:cNvPr id="9" name="Picture 8"/>
          <p:cNvPicPr>
            <a:picLocks noChangeAspect="1"/>
          </p:cNvPicPr>
          <p:nvPr/>
        </p:nvPicPr>
        <p:blipFill>
          <a:blip r:embed="rId7"/>
          <a:stretch>
            <a:fillRect/>
          </a:stretch>
        </p:blipFill>
        <p:spPr>
          <a:xfrm>
            <a:off x="10504144" y="1294711"/>
            <a:ext cx="1486107" cy="1514686"/>
          </a:xfrm>
          <a:prstGeom prst="rect">
            <a:avLst/>
          </a:prstGeom>
        </p:spPr>
      </p:pic>
      <p:sp>
        <p:nvSpPr>
          <p:cNvPr id="10" name="Rectangle 9"/>
          <p:cNvSpPr/>
          <p:nvPr/>
        </p:nvSpPr>
        <p:spPr>
          <a:xfrm flipH="1">
            <a:off x="10686376" y="5813308"/>
            <a:ext cx="1374078" cy="400110"/>
          </a:xfrm>
          <a:prstGeom prst="rect">
            <a:avLst/>
          </a:prstGeom>
        </p:spPr>
        <p:txBody>
          <a:bodyPr wrap="square">
            <a:spAutoFit/>
          </a:bodyPr>
          <a:lstStyle/>
          <a:p>
            <a:r>
              <a:rPr lang="en-US" sz="1000" dirty="0">
                <a:hlinkClick r:id="rId8"/>
              </a:rPr>
              <a:t>Baby seal THANKS his rescuers - YouTube</a:t>
            </a:r>
            <a:endParaRPr lang="en-US" sz="1000" dirty="0"/>
          </a:p>
        </p:txBody>
      </p:sp>
      <p:pic>
        <p:nvPicPr>
          <p:cNvPr id="11" name="Picture 10"/>
          <p:cNvPicPr>
            <a:picLocks noChangeAspect="1"/>
          </p:cNvPicPr>
          <p:nvPr/>
        </p:nvPicPr>
        <p:blipFill>
          <a:blip r:embed="rId9"/>
          <a:stretch>
            <a:fillRect/>
          </a:stretch>
        </p:blipFill>
        <p:spPr>
          <a:xfrm>
            <a:off x="6072919" y="1731963"/>
            <a:ext cx="447737" cy="95263"/>
          </a:xfrm>
          <a:prstGeom prst="rect">
            <a:avLst/>
          </a:prstGeom>
        </p:spPr>
      </p:pic>
      <p:pic>
        <p:nvPicPr>
          <p:cNvPr id="12" name="Picture 11"/>
          <p:cNvPicPr>
            <a:picLocks noChangeAspect="1"/>
          </p:cNvPicPr>
          <p:nvPr/>
        </p:nvPicPr>
        <p:blipFill>
          <a:blip r:embed="rId10"/>
          <a:stretch>
            <a:fillRect/>
          </a:stretch>
        </p:blipFill>
        <p:spPr>
          <a:xfrm>
            <a:off x="4153402" y="1503875"/>
            <a:ext cx="2524477" cy="1724266"/>
          </a:xfrm>
          <a:prstGeom prst="rect">
            <a:avLst/>
          </a:prstGeom>
        </p:spPr>
      </p:pic>
      <p:pic>
        <p:nvPicPr>
          <p:cNvPr id="13" name="Picture 12"/>
          <p:cNvPicPr>
            <a:picLocks noChangeAspect="1"/>
          </p:cNvPicPr>
          <p:nvPr/>
        </p:nvPicPr>
        <p:blipFill>
          <a:blip r:embed="rId11"/>
          <a:stretch>
            <a:fillRect/>
          </a:stretch>
        </p:blipFill>
        <p:spPr>
          <a:xfrm>
            <a:off x="10386371" y="3140943"/>
            <a:ext cx="1581409" cy="1269130"/>
          </a:xfrm>
          <a:prstGeom prst="rect">
            <a:avLst/>
          </a:prstGeom>
        </p:spPr>
      </p:pic>
      <p:pic>
        <p:nvPicPr>
          <p:cNvPr id="14" name="Picture 13"/>
          <p:cNvPicPr>
            <a:picLocks noChangeAspect="1"/>
          </p:cNvPicPr>
          <p:nvPr/>
        </p:nvPicPr>
        <p:blipFill>
          <a:blip r:embed="rId12"/>
          <a:stretch>
            <a:fillRect/>
          </a:stretch>
        </p:blipFill>
        <p:spPr>
          <a:xfrm>
            <a:off x="10133991" y="3107485"/>
            <a:ext cx="2058009" cy="1336046"/>
          </a:xfrm>
          <a:prstGeom prst="rect">
            <a:avLst/>
          </a:prstGeom>
        </p:spPr>
      </p:pic>
    </p:spTree>
    <p:extLst>
      <p:ext uri="{BB962C8B-B14F-4D97-AF65-F5344CB8AC3E}">
        <p14:creationId xmlns:p14="http://schemas.microsoft.com/office/powerpoint/2010/main" val="39866902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007849" cy="919145"/>
          </a:xfrm>
        </p:spPr>
        <p:txBody>
          <a:bodyPr>
            <a:normAutofit fontScale="90000"/>
          </a:bodyPr>
          <a:lstStyle/>
          <a:p>
            <a:r>
              <a:rPr lang="en-US" dirty="0"/>
              <a:t>Intermediate Goods - Problem: Double Counting GDP</a:t>
            </a:r>
          </a:p>
        </p:txBody>
      </p:sp>
      <p:sp>
        <p:nvSpPr>
          <p:cNvPr id="3" name="Content Placeholder 2"/>
          <p:cNvSpPr>
            <a:spLocks noGrp="1"/>
          </p:cNvSpPr>
          <p:nvPr>
            <p:ph idx="1"/>
          </p:nvPr>
        </p:nvSpPr>
        <p:spPr>
          <a:xfrm>
            <a:off x="7547880" y="1390160"/>
            <a:ext cx="4367049" cy="4351338"/>
          </a:xfrm>
        </p:spPr>
        <p:txBody>
          <a:bodyPr>
            <a:normAutofit lnSpcReduction="10000"/>
          </a:bodyPr>
          <a:lstStyle/>
          <a:p>
            <a:r>
              <a:rPr lang="en-US" dirty="0"/>
              <a:t>We only count the </a:t>
            </a:r>
            <a:r>
              <a:rPr lang="en-US" dirty="0">
                <a:solidFill>
                  <a:srgbClr val="00B0F0"/>
                </a:solidFill>
              </a:rPr>
              <a:t>final goods</a:t>
            </a:r>
            <a:r>
              <a:rPr lang="en-US" dirty="0"/>
              <a:t> and services.</a:t>
            </a:r>
          </a:p>
          <a:p>
            <a:r>
              <a:rPr lang="en-US" dirty="0"/>
              <a:t>Otherwise we will count them </a:t>
            </a:r>
            <a:r>
              <a:rPr lang="en-US" dirty="0">
                <a:solidFill>
                  <a:srgbClr val="00B0F0"/>
                </a:solidFill>
              </a:rPr>
              <a:t>twice</a:t>
            </a:r>
            <a:r>
              <a:rPr lang="en-US" dirty="0"/>
              <a:t>. </a:t>
            </a:r>
          </a:p>
          <a:p>
            <a:r>
              <a:rPr lang="en-US" dirty="0"/>
              <a:t>The goods and services that are used to make goods and services are </a:t>
            </a:r>
            <a:r>
              <a:rPr lang="en-US" dirty="0">
                <a:solidFill>
                  <a:srgbClr val="FF0000"/>
                </a:solidFill>
              </a:rPr>
              <a:t>not</a:t>
            </a:r>
            <a:r>
              <a:rPr lang="en-US" dirty="0"/>
              <a:t> counted. </a:t>
            </a:r>
          </a:p>
          <a:p>
            <a:r>
              <a:rPr lang="en-US" dirty="0" err="1"/>
              <a:t>Eg</a:t>
            </a:r>
            <a:r>
              <a:rPr lang="en-US" dirty="0"/>
              <a:t>. A loaf of bread. We </a:t>
            </a:r>
            <a:r>
              <a:rPr lang="en-US" dirty="0">
                <a:solidFill>
                  <a:srgbClr val="FF0000"/>
                </a:solidFill>
              </a:rPr>
              <a:t>don’t</a:t>
            </a:r>
            <a:r>
              <a:rPr lang="en-US" dirty="0"/>
              <a:t> count the flour, salt, water etc.</a:t>
            </a:r>
          </a:p>
        </p:txBody>
      </p:sp>
      <p:pic>
        <p:nvPicPr>
          <p:cNvPr id="4" name="Picture 3"/>
          <p:cNvPicPr/>
          <p:nvPr/>
        </p:nvPicPr>
        <p:blipFill>
          <a:blip r:embed="rId2"/>
          <a:stretch>
            <a:fillRect/>
          </a:stretch>
        </p:blipFill>
        <p:spPr>
          <a:xfrm>
            <a:off x="436098" y="1544272"/>
            <a:ext cx="6710289" cy="4351338"/>
          </a:xfrm>
          <a:prstGeom prst="rect">
            <a:avLst/>
          </a:prstGeom>
        </p:spPr>
      </p:pic>
      <p:sp>
        <p:nvSpPr>
          <p:cNvPr id="5" name="TextBox 4"/>
          <p:cNvSpPr txBox="1"/>
          <p:nvPr/>
        </p:nvSpPr>
        <p:spPr>
          <a:xfrm>
            <a:off x="7735456" y="5544732"/>
            <a:ext cx="3991896" cy="1200329"/>
          </a:xfrm>
          <a:prstGeom prst="rect">
            <a:avLst/>
          </a:prstGeom>
          <a:solidFill>
            <a:srgbClr val="FFFF00"/>
          </a:solidFill>
        </p:spPr>
        <p:txBody>
          <a:bodyPr wrap="square" rtlCol="0">
            <a:spAutoFit/>
          </a:bodyPr>
          <a:lstStyle/>
          <a:p>
            <a:r>
              <a:rPr lang="en-AU" dirty="0">
                <a:solidFill>
                  <a:srgbClr val="FF0000"/>
                </a:solidFill>
              </a:rPr>
              <a:t>Summary</a:t>
            </a:r>
          </a:p>
          <a:p>
            <a:r>
              <a:rPr lang="en-AU" dirty="0">
                <a:solidFill>
                  <a:srgbClr val="FF0000"/>
                </a:solidFill>
              </a:rPr>
              <a:t>Do not count intermediate production, only the final goods, otherwise we would ‘double count’.</a:t>
            </a:r>
          </a:p>
        </p:txBody>
      </p:sp>
    </p:spTree>
    <p:extLst>
      <p:ext uri="{BB962C8B-B14F-4D97-AF65-F5344CB8AC3E}">
        <p14:creationId xmlns:p14="http://schemas.microsoft.com/office/powerpoint/2010/main" val="345208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39186" y="768904"/>
            <a:ext cx="11652814" cy="1393757"/>
          </a:xfrm>
          <a:prstGeom prst="rect">
            <a:avLst/>
          </a:prstGeom>
        </p:spPr>
      </p:pic>
      <p:pic>
        <p:nvPicPr>
          <p:cNvPr id="5" name="Picture 4"/>
          <p:cNvPicPr>
            <a:picLocks noChangeAspect="1"/>
          </p:cNvPicPr>
          <p:nvPr/>
        </p:nvPicPr>
        <p:blipFill>
          <a:blip r:embed="rId3"/>
          <a:stretch>
            <a:fillRect/>
          </a:stretch>
        </p:blipFill>
        <p:spPr>
          <a:xfrm>
            <a:off x="4682168" y="2080154"/>
            <a:ext cx="3084303" cy="2060172"/>
          </a:xfrm>
          <a:prstGeom prst="rect">
            <a:avLst/>
          </a:prstGeom>
        </p:spPr>
      </p:pic>
      <p:pic>
        <p:nvPicPr>
          <p:cNvPr id="6" name="Picture 5"/>
          <p:cNvPicPr>
            <a:picLocks noChangeAspect="1"/>
          </p:cNvPicPr>
          <p:nvPr/>
        </p:nvPicPr>
        <p:blipFill>
          <a:blip r:embed="rId4"/>
          <a:stretch>
            <a:fillRect/>
          </a:stretch>
        </p:blipFill>
        <p:spPr>
          <a:xfrm>
            <a:off x="6729508" y="4445886"/>
            <a:ext cx="2590800" cy="2080113"/>
          </a:xfrm>
          <a:prstGeom prst="rect">
            <a:avLst/>
          </a:prstGeom>
        </p:spPr>
      </p:pic>
      <p:pic>
        <p:nvPicPr>
          <p:cNvPr id="7" name="Picture 6"/>
          <p:cNvPicPr>
            <a:picLocks noChangeAspect="1"/>
          </p:cNvPicPr>
          <p:nvPr/>
        </p:nvPicPr>
        <p:blipFill>
          <a:blip r:embed="rId5"/>
          <a:stretch>
            <a:fillRect/>
          </a:stretch>
        </p:blipFill>
        <p:spPr>
          <a:xfrm>
            <a:off x="4128657" y="4729882"/>
            <a:ext cx="2325450" cy="1453406"/>
          </a:xfrm>
          <a:prstGeom prst="rect">
            <a:avLst/>
          </a:prstGeom>
        </p:spPr>
      </p:pic>
      <p:sp>
        <p:nvSpPr>
          <p:cNvPr id="8" name="Up Arrow 7"/>
          <p:cNvSpPr/>
          <p:nvPr/>
        </p:nvSpPr>
        <p:spPr>
          <a:xfrm rot="11751874">
            <a:off x="5258472" y="3567540"/>
            <a:ext cx="472440" cy="19475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rot="15490063">
            <a:off x="6151026" y="4578500"/>
            <a:ext cx="472440" cy="172488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6"/>
          <a:stretch>
            <a:fillRect/>
          </a:stretch>
        </p:blipFill>
        <p:spPr>
          <a:xfrm>
            <a:off x="6530601" y="5716489"/>
            <a:ext cx="822672" cy="809510"/>
          </a:xfrm>
          <a:prstGeom prst="rect">
            <a:avLst/>
          </a:prstGeom>
        </p:spPr>
      </p:pic>
      <p:pic>
        <p:nvPicPr>
          <p:cNvPr id="11" name="Picture 10"/>
          <p:cNvPicPr>
            <a:picLocks noChangeAspect="1"/>
          </p:cNvPicPr>
          <p:nvPr/>
        </p:nvPicPr>
        <p:blipFill>
          <a:blip r:embed="rId6"/>
          <a:stretch>
            <a:fillRect/>
          </a:stretch>
        </p:blipFill>
        <p:spPr>
          <a:xfrm>
            <a:off x="6941937" y="2508843"/>
            <a:ext cx="822672" cy="809510"/>
          </a:xfrm>
          <a:prstGeom prst="rect">
            <a:avLst/>
          </a:prstGeom>
        </p:spPr>
      </p:pic>
    </p:spTree>
    <p:extLst>
      <p:ext uri="{BB962C8B-B14F-4D97-AF65-F5344CB8AC3E}">
        <p14:creationId xmlns:p14="http://schemas.microsoft.com/office/powerpoint/2010/main" val="225605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842" y="74979"/>
            <a:ext cx="7444656" cy="1111983"/>
          </a:xfrm>
        </p:spPr>
        <p:txBody>
          <a:bodyPr>
            <a:noAutofit/>
          </a:bodyPr>
          <a:lstStyle/>
          <a:p>
            <a:r>
              <a:rPr lang="en-US" sz="3200" dirty="0"/>
              <a:t>Non Market Activities: Informal/Underground/Hidden/Shadow/Grey Economy</a:t>
            </a:r>
          </a:p>
        </p:txBody>
      </p:sp>
      <p:sp>
        <p:nvSpPr>
          <p:cNvPr id="3" name="Content Placeholder 2"/>
          <p:cNvSpPr>
            <a:spLocks noGrp="1"/>
          </p:cNvSpPr>
          <p:nvPr>
            <p:ph idx="1"/>
          </p:nvPr>
        </p:nvSpPr>
        <p:spPr>
          <a:xfrm>
            <a:off x="308789" y="1306879"/>
            <a:ext cx="5995296" cy="819725"/>
          </a:xfrm>
        </p:spPr>
        <p:txBody>
          <a:bodyPr>
            <a:normAutofit/>
          </a:bodyPr>
          <a:lstStyle/>
          <a:p>
            <a:r>
              <a:rPr lang="en-US" sz="2400" b="1" u="sng" dirty="0"/>
              <a:t>GDP is only made up of things that can be measured by the government agencies.</a:t>
            </a:r>
          </a:p>
          <a:p>
            <a:endParaRPr lang="en-US" dirty="0"/>
          </a:p>
        </p:txBody>
      </p:sp>
      <p:sp>
        <p:nvSpPr>
          <p:cNvPr id="5" name="TextBox 4"/>
          <p:cNvSpPr txBox="1"/>
          <p:nvPr/>
        </p:nvSpPr>
        <p:spPr>
          <a:xfrm>
            <a:off x="3519907" y="5832825"/>
            <a:ext cx="3991896" cy="954107"/>
          </a:xfrm>
          <a:prstGeom prst="rect">
            <a:avLst/>
          </a:prstGeom>
          <a:solidFill>
            <a:srgbClr val="FFFF00"/>
          </a:solidFill>
        </p:spPr>
        <p:txBody>
          <a:bodyPr wrap="square" rtlCol="0">
            <a:spAutoFit/>
          </a:bodyPr>
          <a:lstStyle/>
          <a:p>
            <a:r>
              <a:rPr lang="en-AU" sz="1400" dirty="0">
                <a:solidFill>
                  <a:srgbClr val="FF0000"/>
                </a:solidFill>
              </a:rPr>
              <a:t>Summary</a:t>
            </a:r>
          </a:p>
          <a:p>
            <a:r>
              <a:rPr lang="en-AU" sz="1400" dirty="0">
                <a:solidFill>
                  <a:srgbClr val="FF0000"/>
                </a:solidFill>
              </a:rPr>
              <a:t>GDP only shows what the government can measure. Many activities that have monetary value simply aren’t measured in official GDP measures.</a:t>
            </a:r>
          </a:p>
        </p:txBody>
      </p:sp>
      <p:sp>
        <p:nvSpPr>
          <p:cNvPr id="6" name="Rectangle 5"/>
          <p:cNvSpPr/>
          <p:nvPr/>
        </p:nvSpPr>
        <p:spPr>
          <a:xfrm>
            <a:off x="475842" y="2354950"/>
            <a:ext cx="6540419" cy="3477875"/>
          </a:xfrm>
          <a:prstGeom prst="rect">
            <a:avLst/>
          </a:prstGeom>
          <a:solidFill>
            <a:schemeClr val="accent4">
              <a:lumMod val="20000"/>
              <a:lumOff val="80000"/>
            </a:schemeClr>
          </a:solidFill>
        </p:spPr>
        <p:txBody>
          <a:bodyPr wrap="square">
            <a:spAutoFit/>
          </a:bodyPr>
          <a:lstStyle/>
          <a:p>
            <a:r>
              <a:rPr lang="en-US" sz="2000" dirty="0"/>
              <a:t>Things that may not be measured:</a:t>
            </a:r>
          </a:p>
          <a:p>
            <a:pPr marL="742950" lvl="1" indent="-285750">
              <a:buFont typeface="Arial" panose="020B0604020202020204" pitchFamily="34" charset="0"/>
              <a:buChar char="•"/>
            </a:pPr>
            <a:r>
              <a:rPr lang="en-US" sz="1600" dirty="0">
                <a:solidFill>
                  <a:srgbClr val="00B0F0"/>
                </a:solidFill>
              </a:rPr>
              <a:t>Barter and cash transactions</a:t>
            </a:r>
            <a:r>
              <a:rPr lang="en-US" sz="1600" dirty="0"/>
              <a:t> that occur outside recorded marketplaces are not included in the general GDP statistics. These activities can be legal and can generate incomes. </a:t>
            </a:r>
          </a:p>
          <a:p>
            <a:pPr marL="1200150" lvl="2" indent="-285750">
              <a:buFont typeface="Arial" panose="020B0604020202020204" pitchFamily="34" charset="0"/>
              <a:buChar char="•"/>
            </a:pPr>
            <a:r>
              <a:rPr lang="en-US" sz="1600" dirty="0"/>
              <a:t>Such activities may occur in order to avoid recording income to </a:t>
            </a:r>
            <a:r>
              <a:rPr lang="en-US" sz="1600" dirty="0">
                <a:solidFill>
                  <a:srgbClr val="00B0F0"/>
                </a:solidFill>
              </a:rPr>
              <a:t>avoid paying taxes</a:t>
            </a:r>
            <a:r>
              <a:rPr lang="en-US" sz="1600" dirty="0"/>
              <a:t>. </a:t>
            </a:r>
          </a:p>
          <a:p>
            <a:pPr marL="1543050" lvl="3" indent="-171450">
              <a:buFont typeface="Arial" panose="020B0604020202020204" pitchFamily="34" charset="0"/>
              <a:buChar char="•"/>
            </a:pPr>
            <a:r>
              <a:rPr lang="en-US" sz="1200" dirty="0"/>
              <a:t>For example, a full-time plumber who works extra hours outside his shift may not declare the additional income he received from this task. </a:t>
            </a:r>
          </a:p>
          <a:p>
            <a:pPr marL="742950" lvl="1" indent="-285750">
              <a:buFont typeface="Arial" panose="020B0604020202020204" pitchFamily="34" charset="0"/>
              <a:buChar char="•"/>
            </a:pPr>
            <a:r>
              <a:rPr lang="en-US" sz="1600" dirty="0">
                <a:solidFill>
                  <a:srgbClr val="00B0F0"/>
                </a:solidFill>
              </a:rPr>
              <a:t>Illegal activities</a:t>
            </a:r>
            <a:r>
              <a:rPr lang="en-US" sz="1600" dirty="0"/>
              <a:t>, such as dealing with illegal drugs or working as an illegal immigrant. This is often called the ‘</a:t>
            </a:r>
            <a:r>
              <a:rPr lang="en-US" sz="1600" b="1" dirty="0"/>
              <a:t>black market</a:t>
            </a:r>
            <a:r>
              <a:rPr lang="en-US" sz="1600" dirty="0"/>
              <a:t>.’</a:t>
            </a:r>
          </a:p>
          <a:p>
            <a:pPr marL="742950" lvl="1" indent="-285750">
              <a:buFont typeface="Arial" panose="020B0604020202020204" pitchFamily="34" charset="0"/>
              <a:buChar char="•"/>
            </a:pPr>
            <a:r>
              <a:rPr lang="en-US" sz="1600" dirty="0"/>
              <a:t>Particularly in poorer countries, many communities exist ‘off the grid’, </a:t>
            </a:r>
            <a:r>
              <a:rPr lang="en-US" sz="1600" dirty="0">
                <a:solidFill>
                  <a:srgbClr val="00B0F0"/>
                </a:solidFill>
              </a:rPr>
              <a:t>growing enough just to support themselves</a:t>
            </a:r>
            <a:r>
              <a:rPr lang="en-US" sz="1600" dirty="0"/>
              <a:t>. This is referred to as </a:t>
            </a:r>
            <a:r>
              <a:rPr lang="en-US" sz="1600" b="1" dirty="0"/>
              <a:t>subsistence agriculture</a:t>
            </a:r>
            <a:r>
              <a:rPr lang="en-US" sz="1600" dirty="0"/>
              <a:t>. And would also not be recorded in official GDP measures. </a:t>
            </a:r>
          </a:p>
        </p:txBody>
      </p:sp>
      <p:pic>
        <p:nvPicPr>
          <p:cNvPr id="8" name="Picture 7"/>
          <p:cNvPicPr>
            <a:picLocks noChangeAspect="1"/>
          </p:cNvPicPr>
          <p:nvPr/>
        </p:nvPicPr>
        <p:blipFill>
          <a:blip r:embed="rId2"/>
          <a:stretch>
            <a:fillRect/>
          </a:stretch>
        </p:blipFill>
        <p:spPr>
          <a:xfrm>
            <a:off x="7620572" y="156222"/>
            <a:ext cx="1981477" cy="1495634"/>
          </a:xfrm>
          <a:prstGeom prst="rect">
            <a:avLst/>
          </a:prstGeom>
        </p:spPr>
      </p:pic>
      <p:pic>
        <p:nvPicPr>
          <p:cNvPr id="9" name="Picture 8"/>
          <p:cNvPicPr>
            <a:picLocks noChangeAspect="1"/>
          </p:cNvPicPr>
          <p:nvPr/>
        </p:nvPicPr>
        <p:blipFill>
          <a:blip r:embed="rId3"/>
          <a:stretch>
            <a:fillRect/>
          </a:stretch>
        </p:blipFill>
        <p:spPr>
          <a:xfrm>
            <a:off x="9615709" y="103977"/>
            <a:ext cx="1495634" cy="1476581"/>
          </a:xfrm>
          <a:prstGeom prst="rect">
            <a:avLst/>
          </a:prstGeom>
        </p:spPr>
      </p:pic>
      <p:pic>
        <p:nvPicPr>
          <p:cNvPr id="10" name="Picture 9"/>
          <p:cNvPicPr>
            <a:picLocks noChangeAspect="1"/>
          </p:cNvPicPr>
          <p:nvPr/>
        </p:nvPicPr>
        <p:blipFill>
          <a:blip r:embed="rId4"/>
          <a:stretch>
            <a:fillRect/>
          </a:stretch>
        </p:blipFill>
        <p:spPr>
          <a:xfrm>
            <a:off x="8284206" y="2709813"/>
            <a:ext cx="2034039" cy="1578841"/>
          </a:xfrm>
          <a:prstGeom prst="rect">
            <a:avLst/>
          </a:prstGeom>
        </p:spPr>
      </p:pic>
      <p:pic>
        <p:nvPicPr>
          <p:cNvPr id="11" name="Picture 10"/>
          <p:cNvPicPr>
            <a:picLocks noChangeAspect="1"/>
          </p:cNvPicPr>
          <p:nvPr/>
        </p:nvPicPr>
        <p:blipFill>
          <a:blip r:embed="rId5"/>
          <a:stretch>
            <a:fillRect/>
          </a:stretch>
        </p:blipFill>
        <p:spPr>
          <a:xfrm>
            <a:off x="8192498" y="4586912"/>
            <a:ext cx="2125747" cy="1551904"/>
          </a:xfrm>
          <a:prstGeom prst="rect">
            <a:avLst/>
          </a:prstGeom>
        </p:spPr>
      </p:pic>
      <p:cxnSp>
        <p:nvCxnSpPr>
          <p:cNvPr id="13" name="Straight Arrow Connector 12"/>
          <p:cNvCxnSpPr/>
          <p:nvPr/>
        </p:nvCxnSpPr>
        <p:spPr>
          <a:xfrm flipV="1">
            <a:off x="6137031" y="1464820"/>
            <a:ext cx="1374772" cy="112047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813665" y="3311944"/>
            <a:ext cx="1378833" cy="107689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6473317" y="5442438"/>
            <a:ext cx="1650775" cy="6895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462846" y="2625326"/>
            <a:ext cx="1521069" cy="1323439"/>
          </a:xfrm>
          <a:prstGeom prst="rect">
            <a:avLst/>
          </a:prstGeom>
          <a:noFill/>
        </p:spPr>
        <p:txBody>
          <a:bodyPr wrap="square" rtlCol="0">
            <a:spAutoFit/>
          </a:bodyPr>
          <a:lstStyle/>
          <a:p>
            <a:r>
              <a:rPr lang="en-US" sz="1600" dirty="0"/>
              <a:t>Many goods and services are not legal but are still sold widely.</a:t>
            </a:r>
          </a:p>
        </p:txBody>
      </p:sp>
      <p:sp>
        <p:nvSpPr>
          <p:cNvPr id="22" name="TextBox 21"/>
          <p:cNvSpPr txBox="1"/>
          <p:nvPr/>
        </p:nvSpPr>
        <p:spPr>
          <a:xfrm>
            <a:off x="7920498" y="1580558"/>
            <a:ext cx="3664215" cy="830997"/>
          </a:xfrm>
          <a:prstGeom prst="rect">
            <a:avLst/>
          </a:prstGeom>
          <a:noFill/>
        </p:spPr>
        <p:txBody>
          <a:bodyPr wrap="square" rtlCol="0">
            <a:spAutoFit/>
          </a:bodyPr>
          <a:lstStyle/>
          <a:p>
            <a:r>
              <a:rPr lang="en-US" sz="1600" dirty="0"/>
              <a:t>Cash transactions or barter (swapping goods) are less likely to be visible to the government.</a:t>
            </a:r>
          </a:p>
        </p:txBody>
      </p:sp>
      <p:sp>
        <p:nvSpPr>
          <p:cNvPr id="23" name="TextBox 22"/>
          <p:cNvSpPr txBox="1"/>
          <p:nvPr/>
        </p:nvSpPr>
        <p:spPr>
          <a:xfrm>
            <a:off x="10350808" y="4999006"/>
            <a:ext cx="1521069" cy="1600438"/>
          </a:xfrm>
          <a:prstGeom prst="rect">
            <a:avLst/>
          </a:prstGeom>
          <a:noFill/>
        </p:spPr>
        <p:txBody>
          <a:bodyPr wrap="square" rtlCol="0">
            <a:spAutoFit/>
          </a:bodyPr>
          <a:lstStyle/>
          <a:p>
            <a:r>
              <a:rPr lang="en-US" sz="1400" dirty="0"/>
              <a:t>In many parts of the world, communities live off growing their own food and are not measured by the government.</a:t>
            </a:r>
          </a:p>
        </p:txBody>
      </p:sp>
    </p:spTree>
    <p:extLst>
      <p:ext uri="{BB962C8B-B14F-4D97-AF65-F5344CB8AC3E}">
        <p14:creationId xmlns:p14="http://schemas.microsoft.com/office/powerpoint/2010/main" val="10749944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369" y="287394"/>
            <a:ext cx="10515600" cy="1325563"/>
          </a:xfrm>
        </p:spPr>
        <p:txBody>
          <a:bodyPr/>
          <a:lstStyle/>
          <a:p>
            <a:r>
              <a:rPr lang="en-US" dirty="0"/>
              <a:t>Factors that influence the size of non-market economies</a:t>
            </a:r>
          </a:p>
        </p:txBody>
      </p:sp>
      <p:sp>
        <p:nvSpPr>
          <p:cNvPr id="3" name="Content Placeholder 2"/>
          <p:cNvSpPr>
            <a:spLocks noGrp="1"/>
          </p:cNvSpPr>
          <p:nvPr>
            <p:ph idx="1"/>
          </p:nvPr>
        </p:nvSpPr>
        <p:spPr>
          <a:xfrm>
            <a:off x="490370" y="1690688"/>
            <a:ext cx="5365308" cy="4351338"/>
          </a:xfrm>
        </p:spPr>
        <p:txBody>
          <a:bodyPr>
            <a:normAutofit fontScale="85000" lnSpcReduction="10000"/>
          </a:bodyPr>
          <a:lstStyle/>
          <a:p>
            <a:r>
              <a:rPr lang="en-US" dirty="0"/>
              <a:t>The size of informal economies and non-marketed output is influenced by the following factors:</a:t>
            </a:r>
          </a:p>
          <a:p>
            <a:pPr lvl="1"/>
            <a:r>
              <a:rPr lang="en-US" dirty="0"/>
              <a:t>The </a:t>
            </a:r>
            <a:r>
              <a:rPr lang="en-US" dirty="0">
                <a:solidFill>
                  <a:srgbClr val="00B0F0"/>
                </a:solidFill>
              </a:rPr>
              <a:t>number of activities</a:t>
            </a:r>
            <a:r>
              <a:rPr lang="en-US" dirty="0"/>
              <a:t> that are officially declared </a:t>
            </a:r>
            <a:r>
              <a:rPr lang="en-US" dirty="0">
                <a:solidFill>
                  <a:srgbClr val="00B0F0"/>
                </a:solidFill>
              </a:rPr>
              <a:t>illegal</a:t>
            </a:r>
            <a:r>
              <a:rPr lang="en-US" dirty="0"/>
              <a:t>.</a:t>
            </a:r>
          </a:p>
          <a:p>
            <a:pPr lvl="1"/>
            <a:r>
              <a:rPr lang="en-US" dirty="0">
                <a:solidFill>
                  <a:srgbClr val="00B0F0"/>
                </a:solidFill>
              </a:rPr>
              <a:t>Tax</a:t>
            </a:r>
            <a:r>
              <a:rPr lang="en-US" dirty="0"/>
              <a:t> </a:t>
            </a:r>
            <a:r>
              <a:rPr lang="en-US" dirty="0">
                <a:solidFill>
                  <a:srgbClr val="00B0F0"/>
                </a:solidFill>
              </a:rPr>
              <a:t>rates</a:t>
            </a:r>
            <a:r>
              <a:rPr lang="en-US" dirty="0"/>
              <a:t>, because the higher the tax rates, the more likely tax evasion and the omission of transactions.</a:t>
            </a:r>
          </a:p>
          <a:p>
            <a:pPr lvl="2"/>
            <a:r>
              <a:rPr lang="en-US" dirty="0"/>
              <a:t>The penalties for tax evasion and avoidance.</a:t>
            </a:r>
          </a:p>
          <a:p>
            <a:pPr lvl="1"/>
            <a:r>
              <a:rPr lang="en-US" dirty="0"/>
              <a:t>The </a:t>
            </a:r>
            <a:r>
              <a:rPr lang="en-US" dirty="0">
                <a:solidFill>
                  <a:srgbClr val="00B0F0"/>
                </a:solidFill>
              </a:rPr>
              <a:t>number of tasks people perform for themselves </a:t>
            </a:r>
            <a:r>
              <a:rPr lang="en-US" dirty="0"/>
              <a:t>and the output generated.</a:t>
            </a:r>
          </a:p>
          <a:p>
            <a:pPr lvl="2"/>
            <a:r>
              <a:rPr lang="en-US" dirty="0"/>
              <a:t>The size of </a:t>
            </a:r>
            <a:r>
              <a:rPr lang="en-US" dirty="0">
                <a:solidFill>
                  <a:srgbClr val="00B0F0"/>
                </a:solidFill>
              </a:rPr>
              <a:t>subsistence agriculture</a:t>
            </a:r>
            <a:r>
              <a:rPr lang="en-US" dirty="0"/>
              <a:t>.</a:t>
            </a:r>
          </a:p>
          <a:p>
            <a:pPr lvl="1"/>
            <a:r>
              <a:rPr lang="en-US" dirty="0">
                <a:solidFill>
                  <a:srgbClr val="00B0F0"/>
                </a:solidFill>
              </a:rPr>
              <a:t>Government record keeping </a:t>
            </a:r>
            <a:r>
              <a:rPr lang="en-US" dirty="0"/>
              <a:t>(</a:t>
            </a:r>
            <a:r>
              <a:rPr lang="en-US" dirty="0" err="1"/>
              <a:t>eg</a:t>
            </a:r>
            <a:r>
              <a:rPr lang="en-US" dirty="0"/>
              <a:t>. many citizens may have no official records/documents)</a:t>
            </a:r>
          </a:p>
        </p:txBody>
      </p:sp>
      <p:sp>
        <p:nvSpPr>
          <p:cNvPr id="4" name="TextBox 3"/>
          <p:cNvSpPr txBox="1"/>
          <p:nvPr/>
        </p:nvSpPr>
        <p:spPr>
          <a:xfrm>
            <a:off x="6798523" y="867682"/>
            <a:ext cx="850786" cy="461665"/>
          </a:xfrm>
          <a:prstGeom prst="rect">
            <a:avLst/>
          </a:prstGeom>
          <a:noFill/>
        </p:spPr>
        <p:txBody>
          <a:bodyPr wrap="square" rtlCol="0">
            <a:spAutoFit/>
          </a:bodyPr>
          <a:lstStyle/>
          <a:p>
            <a:r>
              <a:rPr lang="en-US" sz="2400" dirty="0">
                <a:hlinkClick r:id="rId2"/>
              </a:rPr>
              <a:t>Link</a:t>
            </a:r>
            <a:endParaRPr lang="en-US" dirty="0"/>
          </a:p>
        </p:txBody>
      </p:sp>
      <p:sp>
        <p:nvSpPr>
          <p:cNvPr id="6" name="Rectangle 5"/>
          <p:cNvSpPr/>
          <p:nvPr/>
        </p:nvSpPr>
        <p:spPr>
          <a:xfrm>
            <a:off x="7867084" y="867682"/>
            <a:ext cx="4655038" cy="923330"/>
          </a:xfrm>
          <a:prstGeom prst="rect">
            <a:avLst/>
          </a:prstGeom>
        </p:spPr>
        <p:txBody>
          <a:bodyPr wrap="square">
            <a:spAutoFit/>
          </a:bodyPr>
          <a:lstStyle/>
          <a:p>
            <a:r>
              <a:rPr lang="en-US" dirty="0">
                <a:hlinkClick r:id="rId3"/>
              </a:rPr>
              <a:t>Informal economy: More than 60 per cent of the world’s employed population are in the informal economy (ilo.org)</a:t>
            </a:r>
            <a:endParaRPr lang="en-US" dirty="0"/>
          </a:p>
        </p:txBody>
      </p:sp>
      <p:sp>
        <p:nvSpPr>
          <p:cNvPr id="7" name="TextBox 6"/>
          <p:cNvSpPr txBox="1"/>
          <p:nvPr/>
        </p:nvSpPr>
        <p:spPr>
          <a:xfrm>
            <a:off x="732745" y="6042026"/>
            <a:ext cx="3991896" cy="738664"/>
          </a:xfrm>
          <a:prstGeom prst="rect">
            <a:avLst/>
          </a:prstGeom>
          <a:solidFill>
            <a:srgbClr val="FFFF00"/>
          </a:solidFill>
        </p:spPr>
        <p:txBody>
          <a:bodyPr wrap="square" rtlCol="0">
            <a:spAutoFit/>
          </a:bodyPr>
          <a:lstStyle/>
          <a:p>
            <a:r>
              <a:rPr lang="en-AU" sz="1400" dirty="0">
                <a:solidFill>
                  <a:srgbClr val="FF0000"/>
                </a:solidFill>
              </a:rPr>
              <a:t>Summary</a:t>
            </a:r>
          </a:p>
          <a:p>
            <a:r>
              <a:rPr lang="en-AU" sz="1400" dirty="0">
                <a:solidFill>
                  <a:srgbClr val="FF0000"/>
                </a:solidFill>
              </a:rPr>
              <a:t>Different factors will affect how much of a country’s economy is in the shadow market.</a:t>
            </a:r>
          </a:p>
        </p:txBody>
      </p:sp>
      <p:pic>
        <p:nvPicPr>
          <p:cNvPr id="13" name="Picture 12"/>
          <p:cNvPicPr>
            <a:picLocks noChangeAspect="1"/>
          </p:cNvPicPr>
          <p:nvPr/>
        </p:nvPicPr>
        <p:blipFill>
          <a:blip r:embed="rId4"/>
          <a:stretch>
            <a:fillRect/>
          </a:stretch>
        </p:blipFill>
        <p:spPr>
          <a:xfrm>
            <a:off x="5980838" y="2207464"/>
            <a:ext cx="5790731" cy="3683382"/>
          </a:xfrm>
          <a:prstGeom prst="rect">
            <a:avLst/>
          </a:prstGeom>
        </p:spPr>
      </p:pic>
    </p:spTree>
    <p:extLst>
      <p:ext uri="{BB962C8B-B14F-4D97-AF65-F5344CB8AC3E}">
        <p14:creationId xmlns:p14="http://schemas.microsoft.com/office/powerpoint/2010/main" val="115870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9029083" y="2831095"/>
            <a:ext cx="2556248" cy="923330"/>
          </a:xfrm>
          <a:prstGeom prst="rect">
            <a:avLst/>
          </a:prstGeom>
        </p:spPr>
        <p:txBody>
          <a:bodyPr wrap="square">
            <a:spAutoFit/>
          </a:bodyPr>
          <a:lstStyle/>
          <a:p>
            <a:r>
              <a:rPr lang="en-US" dirty="0">
                <a:hlinkClick r:id="rId2"/>
              </a:rPr>
              <a:t>Greece's tax fraud problem | DW Documentary - YouTube</a:t>
            </a:r>
            <a:endParaRPr lang="en-US" dirty="0"/>
          </a:p>
        </p:txBody>
      </p:sp>
      <p:pic>
        <p:nvPicPr>
          <p:cNvPr id="3074" name="Picture 2" descr="The 'shadow economy' - CSMonitor.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313" y="734402"/>
            <a:ext cx="85725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2126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is one factor that would contribute to the size of the shadow economy?</a:t>
            </a:r>
          </a:p>
          <a:p>
            <a:r>
              <a:rPr lang="en-US" dirty="0">
                <a:solidFill>
                  <a:srgbClr val="FF0000"/>
                </a:solidFill>
              </a:rPr>
              <a:t>Tax rates – higher tax rates will lead to tax avoidance</a:t>
            </a:r>
          </a:p>
          <a:p>
            <a:r>
              <a:rPr lang="en-US" dirty="0">
                <a:solidFill>
                  <a:srgbClr val="FF0000"/>
                </a:solidFill>
              </a:rPr>
              <a:t>Level of crime</a:t>
            </a:r>
          </a:p>
          <a:p>
            <a:r>
              <a:rPr lang="en-US" dirty="0">
                <a:solidFill>
                  <a:srgbClr val="FF0000"/>
                </a:solidFill>
              </a:rPr>
              <a:t>Number of Subsistence Agricultural communities</a:t>
            </a:r>
          </a:p>
          <a:p>
            <a:r>
              <a:rPr lang="en-US" dirty="0">
                <a:solidFill>
                  <a:srgbClr val="FF0000"/>
                </a:solidFill>
              </a:rPr>
              <a:t>Amount of unpaid production – </a:t>
            </a:r>
            <a:r>
              <a:rPr lang="en-US" dirty="0" err="1">
                <a:solidFill>
                  <a:srgbClr val="FF0000"/>
                </a:solidFill>
              </a:rPr>
              <a:t>eg</a:t>
            </a:r>
            <a:r>
              <a:rPr lang="en-US" dirty="0">
                <a:solidFill>
                  <a:srgbClr val="FF0000"/>
                </a:solidFill>
              </a:rPr>
              <a:t>. Volunteer work.</a:t>
            </a:r>
          </a:p>
          <a:p>
            <a:endParaRPr lang="en-US" dirty="0"/>
          </a:p>
        </p:txBody>
      </p:sp>
    </p:spTree>
    <p:extLst>
      <p:ext uri="{BB962C8B-B14F-4D97-AF65-F5344CB8AC3E}">
        <p14:creationId xmlns:p14="http://schemas.microsoft.com/office/powerpoint/2010/main" val="404965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006797" cy="1325563"/>
          </a:xfrm>
        </p:spPr>
        <p:txBody>
          <a:bodyPr/>
          <a:lstStyle/>
          <a:p>
            <a:r>
              <a:rPr lang="en-US" dirty="0"/>
              <a:t>GDP – What is counted and not counted videos</a:t>
            </a:r>
          </a:p>
        </p:txBody>
      </p:sp>
      <p:sp>
        <p:nvSpPr>
          <p:cNvPr id="3" name="Content Placeholder 2"/>
          <p:cNvSpPr>
            <a:spLocks noGrp="1"/>
          </p:cNvSpPr>
          <p:nvPr>
            <p:ph idx="1"/>
          </p:nvPr>
        </p:nvSpPr>
        <p:spPr/>
        <p:txBody>
          <a:bodyPr/>
          <a:lstStyle/>
          <a:p>
            <a:r>
              <a:rPr lang="en-US" dirty="0">
                <a:hlinkClick r:id="rId2"/>
              </a:rPr>
              <a:t>Finished goods only</a:t>
            </a:r>
          </a:p>
          <a:p>
            <a:r>
              <a:rPr lang="en-US" dirty="0">
                <a:hlinkClick r:id="rId2"/>
              </a:rPr>
              <a:t>Non Market Transactions Link</a:t>
            </a:r>
            <a:endParaRPr lang="en-US" dirty="0">
              <a:hlinkClick r:id="rId3"/>
            </a:endParaRPr>
          </a:p>
          <a:p>
            <a:endParaRPr lang="en-US" dirty="0"/>
          </a:p>
        </p:txBody>
      </p:sp>
    </p:spTree>
    <p:extLst>
      <p:ext uri="{BB962C8B-B14F-4D97-AF65-F5344CB8AC3E}">
        <p14:creationId xmlns:p14="http://schemas.microsoft.com/office/powerpoint/2010/main" val="27043579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are two things not counted in GDP?</a:t>
            </a:r>
          </a:p>
          <a:p>
            <a:r>
              <a:rPr lang="en-US" dirty="0">
                <a:solidFill>
                  <a:srgbClr val="FF0000"/>
                </a:solidFill>
              </a:rPr>
              <a:t>2</a:t>
            </a:r>
            <a:r>
              <a:rPr lang="en-US" baseline="30000" dirty="0">
                <a:solidFill>
                  <a:srgbClr val="FF0000"/>
                </a:solidFill>
              </a:rPr>
              <a:t>nd</a:t>
            </a:r>
            <a:r>
              <a:rPr lang="en-US" dirty="0">
                <a:solidFill>
                  <a:srgbClr val="FF0000"/>
                </a:solidFill>
              </a:rPr>
              <a:t> hand goods</a:t>
            </a:r>
          </a:p>
          <a:p>
            <a:r>
              <a:rPr lang="en-US" dirty="0">
                <a:solidFill>
                  <a:srgbClr val="FF0000"/>
                </a:solidFill>
              </a:rPr>
              <a:t>Intermediate goods (</a:t>
            </a:r>
            <a:r>
              <a:rPr lang="en-US" dirty="0" err="1">
                <a:solidFill>
                  <a:srgbClr val="FF0000"/>
                </a:solidFill>
              </a:rPr>
              <a:t>eg</a:t>
            </a:r>
            <a:r>
              <a:rPr lang="en-US" dirty="0">
                <a:solidFill>
                  <a:srgbClr val="FF0000"/>
                </a:solidFill>
              </a:rPr>
              <a:t>. a car is worth $10K but we don’t also count the steel that was sold to the car maker)</a:t>
            </a:r>
          </a:p>
          <a:p>
            <a:r>
              <a:rPr lang="en-US" dirty="0">
                <a:solidFill>
                  <a:srgbClr val="FF0000"/>
                </a:solidFill>
              </a:rPr>
              <a:t>Non-market activities</a:t>
            </a:r>
          </a:p>
          <a:p>
            <a:endParaRPr lang="en-US" dirty="0"/>
          </a:p>
        </p:txBody>
      </p:sp>
    </p:spTree>
    <p:extLst>
      <p:ext uri="{BB962C8B-B14F-4D97-AF65-F5344CB8AC3E}">
        <p14:creationId xmlns:p14="http://schemas.microsoft.com/office/powerpoint/2010/main" val="109900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 your Understanding Module 10</a:t>
            </a:r>
          </a:p>
        </p:txBody>
      </p:sp>
      <p:pic>
        <p:nvPicPr>
          <p:cNvPr id="4" name="Picture 3"/>
          <p:cNvPicPr>
            <a:picLocks noChangeAspect="1"/>
          </p:cNvPicPr>
          <p:nvPr/>
        </p:nvPicPr>
        <p:blipFill>
          <a:blip r:embed="rId2"/>
          <a:stretch>
            <a:fillRect/>
          </a:stretch>
        </p:blipFill>
        <p:spPr>
          <a:xfrm>
            <a:off x="550332" y="1362707"/>
            <a:ext cx="9614555" cy="2563881"/>
          </a:xfrm>
          <a:prstGeom prst="rect">
            <a:avLst/>
          </a:prstGeom>
        </p:spPr>
      </p:pic>
      <p:sp>
        <p:nvSpPr>
          <p:cNvPr id="3" name="Content Placeholder 2"/>
          <p:cNvSpPr>
            <a:spLocks noGrp="1"/>
          </p:cNvSpPr>
          <p:nvPr>
            <p:ph idx="1"/>
          </p:nvPr>
        </p:nvSpPr>
        <p:spPr>
          <a:xfrm>
            <a:off x="550332" y="3477675"/>
            <a:ext cx="10515600" cy="2892989"/>
          </a:xfrm>
        </p:spPr>
        <p:txBody>
          <a:bodyPr/>
          <a:lstStyle/>
          <a:p>
            <a:r>
              <a:rPr lang="en-US" dirty="0">
                <a:solidFill>
                  <a:srgbClr val="FF0000"/>
                </a:solidFill>
              </a:rPr>
              <a:t>This would be double counting!</a:t>
            </a:r>
          </a:p>
          <a:p>
            <a:r>
              <a:rPr lang="en-US" dirty="0">
                <a:solidFill>
                  <a:srgbClr val="FF0000"/>
                </a:solidFill>
              </a:rPr>
              <a:t>The steel should only be counted in the final product of the car, we shouldn’t count the intermediate good.  </a:t>
            </a:r>
          </a:p>
        </p:txBody>
      </p:sp>
    </p:spTree>
    <p:extLst>
      <p:ext uri="{BB962C8B-B14F-4D97-AF65-F5344CB8AC3E}">
        <p14:creationId xmlns:p14="http://schemas.microsoft.com/office/powerpoint/2010/main" val="254579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557" y="-12508"/>
            <a:ext cx="10515600" cy="1325563"/>
          </a:xfrm>
        </p:spPr>
        <p:txBody>
          <a:bodyPr/>
          <a:lstStyle/>
          <a:p>
            <a:r>
              <a:rPr lang="en-US" dirty="0"/>
              <a:t>Unsold Goods - Investment</a:t>
            </a:r>
          </a:p>
        </p:txBody>
      </p:sp>
      <p:sp>
        <p:nvSpPr>
          <p:cNvPr id="3" name="Content Placeholder 2"/>
          <p:cNvSpPr>
            <a:spLocks noGrp="1"/>
          </p:cNvSpPr>
          <p:nvPr>
            <p:ph idx="1"/>
          </p:nvPr>
        </p:nvSpPr>
        <p:spPr>
          <a:xfrm>
            <a:off x="344557" y="1481824"/>
            <a:ext cx="5751443" cy="3809862"/>
          </a:xfrm>
        </p:spPr>
        <p:txBody>
          <a:bodyPr>
            <a:normAutofit fontScale="85000" lnSpcReduction="10000"/>
          </a:bodyPr>
          <a:lstStyle/>
          <a:p>
            <a:r>
              <a:rPr lang="en-US" dirty="0"/>
              <a:t>If something is </a:t>
            </a:r>
            <a:r>
              <a:rPr lang="en-US" dirty="0">
                <a:solidFill>
                  <a:srgbClr val="00B0F0"/>
                </a:solidFill>
              </a:rPr>
              <a:t>produced in a year but it NOT sold</a:t>
            </a:r>
            <a:r>
              <a:rPr lang="en-US" dirty="0"/>
              <a:t>, then how is it measured in GDP?</a:t>
            </a:r>
          </a:p>
          <a:p>
            <a:r>
              <a:rPr lang="en-US" dirty="0"/>
              <a:t>We cannot measure it the next year because it will not be newly produced.</a:t>
            </a:r>
          </a:p>
          <a:p>
            <a:r>
              <a:rPr lang="en-US" dirty="0"/>
              <a:t>The answer is that is </a:t>
            </a:r>
            <a:r>
              <a:rPr lang="en-US" dirty="0">
                <a:solidFill>
                  <a:srgbClr val="00B0F0"/>
                </a:solidFill>
              </a:rPr>
              <a:t>recognized as investment</a:t>
            </a:r>
            <a:r>
              <a:rPr lang="en-US" dirty="0"/>
              <a:t>.</a:t>
            </a:r>
          </a:p>
          <a:p>
            <a:r>
              <a:rPr lang="en-US" dirty="0"/>
              <a:t>We assume, that when businesses produce and keep the product to be sold later, they are </a:t>
            </a:r>
            <a:r>
              <a:rPr lang="en-US" dirty="0">
                <a:solidFill>
                  <a:srgbClr val="00B0F0"/>
                </a:solidFill>
              </a:rPr>
              <a:t>investing in their inventories</a:t>
            </a:r>
            <a:r>
              <a:rPr lang="en-US" dirty="0"/>
              <a:t>. </a:t>
            </a:r>
          </a:p>
          <a:p>
            <a:pPr lvl="1"/>
            <a:r>
              <a:rPr lang="en-US" dirty="0"/>
              <a:t>The business is investing in itself! In order to have more things to sell.</a:t>
            </a:r>
          </a:p>
        </p:txBody>
      </p:sp>
      <p:sp>
        <p:nvSpPr>
          <p:cNvPr id="4" name="TextBox 3"/>
          <p:cNvSpPr txBox="1"/>
          <p:nvPr/>
        </p:nvSpPr>
        <p:spPr>
          <a:xfrm>
            <a:off x="7156174" y="365125"/>
            <a:ext cx="4303643" cy="1754326"/>
          </a:xfrm>
          <a:prstGeom prst="rect">
            <a:avLst/>
          </a:prstGeom>
          <a:solidFill>
            <a:schemeClr val="accent4">
              <a:lumMod val="20000"/>
              <a:lumOff val="80000"/>
            </a:schemeClr>
          </a:solidFill>
        </p:spPr>
        <p:txBody>
          <a:bodyPr wrap="square" rtlCol="0">
            <a:spAutoFit/>
          </a:bodyPr>
          <a:lstStyle/>
          <a:p>
            <a:r>
              <a:rPr lang="en-US" b="1" u="sng" dirty="0"/>
              <a:t>Inventories</a:t>
            </a:r>
          </a:p>
          <a:p>
            <a:r>
              <a:rPr lang="en-US" dirty="0"/>
              <a:t>Inventories is the amount of goods that are available to be sold and used.</a:t>
            </a:r>
          </a:p>
          <a:p>
            <a:r>
              <a:rPr lang="en-US" dirty="0" err="1"/>
              <a:t>Eg</a:t>
            </a:r>
            <a:r>
              <a:rPr lang="en-US" dirty="0"/>
              <a:t>. A shoe store has many boxes of shoes that it puts on its shelves to be available for customers to buy. </a:t>
            </a:r>
          </a:p>
        </p:txBody>
      </p:sp>
      <p:pic>
        <p:nvPicPr>
          <p:cNvPr id="5" name="Picture 4"/>
          <p:cNvPicPr>
            <a:picLocks noChangeAspect="1"/>
          </p:cNvPicPr>
          <p:nvPr/>
        </p:nvPicPr>
        <p:blipFill>
          <a:blip r:embed="rId2"/>
          <a:stretch>
            <a:fillRect/>
          </a:stretch>
        </p:blipFill>
        <p:spPr>
          <a:xfrm>
            <a:off x="8002128" y="3903893"/>
            <a:ext cx="3915321" cy="2686425"/>
          </a:xfrm>
          <a:prstGeom prst="rect">
            <a:avLst/>
          </a:prstGeom>
        </p:spPr>
      </p:pic>
      <p:pic>
        <p:nvPicPr>
          <p:cNvPr id="6" name="Picture 5"/>
          <p:cNvPicPr>
            <a:picLocks noChangeAspect="1"/>
          </p:cNvPicPr>
          <p:nvPr/>
        </p:nvPicPr>
        <p:blipFill>
          <a:blip r:embed="rId3"/>
          <a:stretch>
            <a:fillRect/>
          </a:stretch>
        </p:blipFill>
        <p:spPr>
          <a:xfrm>
            <a:off x="4670612" y="5064339"/>
            <a:ext cx="3253141" cy="1793661"/>
          </a:xfrm>
          <a:prstGeom prst="rect">
            <a:avLst/>
          </a:prstGeom>
        </p:spPr>
      </p:pic>
      <p:pic>
        <p:nvPicPr>
          <p:cNvPr id="7" name="Picture 6"/>
          <p:cNvPicPr>
            <a:picLocks noChangeAspect="1"/>
          </p:cNvPicPr>
          <p:nvPr/>
        </p:nvPicPr>
        <p:blipFill>
          <a:blip r:embed="rId4"/>
          <a:stretch>
            <a:fillRect/>
          </a:stretch>
        </p:blipFill>
        <p:spPr>
          <a:xfrm>
            <a:off x="6589643" y="2310445"/>
            <a:ext cx="2984663" cy="2152621"/>
          </a:xfrm>
          <a:prstGeom prst="rect">
            <a:avLst/>
          </a:prstGeom>
        </p:spPr>
      </p:pic>
      <p:sp>
        <p:nvSpPr>
          <p:cNvPr id="8" name="TextBox 7"/>
          <p:cNvSpPr txBox="1"/>
          <p:nvPr/>
        </p:nvSpPr>
        <p:spPr>
          <a:xfrm>
            <a:off x="412376" y="5522259"/>
            <a:ext cx="3550024" cy="1200329"/>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Things that are made but not sold in the same year are counted as investment (inventory investment)</a:t>
            </a:r>
          </a:p>
        </p:txBody>
      </p:sp>
    </p:spTree>
    <p:extLst>
      <p:ext uri="{BB962C8B-B14F-4D97-AF65-F5344CB8AC3E}">
        <p14:creationId xmlns:p14="http://schemas.microsoft.com/office/powerpoint/2010/main" val="6465561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a:xfrm>
            <a:off x="838200" y="5034115"/>
            <a:ext cx="10515600" cy="1142847"/>
          </a:xfrm>
        </p:spPr>
        <p:txBody>
          <a:bodyPr>
            <a:normAutofit fontScale="62500" lnSpcReduction="20000"/>
          </a:bodyPr>
          <a:lstStyle/>
          <a:p>
            <a:r>
              <a:rPr lang="en-AU" dirty="0">
                <a:solidFill>
                  <a:srgbClr val="FF0000"/>
                </a:solidFill>
              </a:rPr>
              <a:t>Answer: C.</a:t>
            </a:r>
          </a:p>
          <a:p>
            <a:r>
              <a:rPr lang="en-AU" dirty="0">
                <a:solidFill>
                  <a:srgbClr val="FF0000"/>
                </a:solidFill>
              </a:rPr>
              <a:t>When the car is produced in 2006 it is counted as investment. (because the car will be later sold and is counted as inventory)</a:t>
            </a:r>
          </a:p>
          <a:p>
            <a:r>
              <a:rPr lang="en-AU" dirty="0">
                <a:solidFill>
                  <a:srgbClr val="FF0000"/>
                </a:solidFill>
              </a:rPr>
              <a:t>When the car is sold the next year, it was already counted in 2006’s GDP as investment so there is no change.</a:t>
            </a:r>
          </a:p>
          <a:p>
            <a:endParaRPr lang="en-AU" dirty="0"/>
          </a:p>
        </p:txBody>
      </p:sp>
      <p:pic>
        <p:nvPicPr>
          <p:cNvPr id="4" name="Picture 3"/>
          <p:cNvPicPr>
            <a:picLocks noChangeAspect="1"/>
          </p:cNvPicPr>
          <p:nvPr/>
        </p:nvPicPr>
        <p:blipFill>
          <a:blip r:embed="rId2"/>
          <a:stretch>
            <a:fillRect/>
          </a:stretch>
        </p:blipFill>
        <p:spPr>
          <a:xfrm>
            <a:off x="277503" y="473517"/>
            <a:ext cx="9409000" cy="4560598"/>
          </a:xfrm>
          <a:prstGeom prst="rect">
            <a:avLst/>
          </a:prstGeom>
        </p:spPr>
      </p:pic>
      <p:sp>
        <p:nvSpPr>
          <p:cNvPr id="5" name="TextBox 4"/>
          <p:cNvSpPr txBox="1"/>
          <p:nvPr/>
        </p:nvSpPr>
        <p:spPr>
          <a:xfrm>
            <a:off x="8738678" y="1617797"/>
            <a:ext cx="3175819" cy="3416320"/>
          </a:xfrm>
          <a:prstGeom prst="rect">
            <a:avLst/>
          </a:prstGeom>
          <a:solidFill>
            <a:schemeClr val="accent1">
              <a:lumMod val="40000"/>
              <a:lumOff val="60000"/>
            </a:schemeClr>
          </a:solidFill>
        </p:spPr>
        <p:txBody>
          <a:bodyPr wrap="square" rtlCol="0">
            <a:spAutoFit/>
          </a:bodyPr>
          <a:lstStyle/>
          <a:p>
            <a:r>
              <a:rPr lang="en-AU" dirty="0"/>
              <a:t>Note:</a:t>
            </a:r>
          </a:p>
          <a:p>
            <a:r>
              <a:rPr lang="en-AU" dirty="0"/>
              <a:t>Of course, the car will probably be sold for a ‘mark up’ and so this mark up, and the service offered by the sales person would be counted in GDP. </a:t>
            </a:r>
          </a:p>
          <a:p>
            <a:endParaRPr lang="en-AU" dirty="0"/>
          </a:p>
          <a:p>
            <a:r>
              <a:rPr lang="en-AU" dirty="0"/>
              <a:t>However, in this question, nothing is stated about this so we can assume the car is sold for the same value as it was recorded in 2006. </a:t>
            </a:r>
          </a:p>
        </p:txBody>
      </p:sp>
    </p:spTree>
    <p:extLst>
      <p:ext uri="{BB962C8B-B14F-4D97-AF65-F5344CB8AC3E}">
        <p14:creationId xmlns:p14="http://schemas.microsoft.com/office/powerpoint/2010/main" val="144768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523" y="413305"/>
            <a:ext cx="7708539" cy="645990"/>
          </a:xfrm>
        </p:spPr>
        <p:txBody>
          <a:bodyPr>
            <a:normAutofit fontScale="90000"/>
          </a:bodyPr>
          <a:lstStyle/>
          <a:p>
            <a:r>
              <a:rPr lang="en-US" dirty="0"/>
              <a:t>GDP as a Statistic  - Societal Issues</a:t>
            </a:r>
          </a:p>
        </p:txBody>
      </p:sp>
      <p:sp>
        <p:nvSpPr>
          <p:cNvPr id="3" name="Content Placeholder 2"/>
          <p:cNvSpPr>
            <a:spLocks noGrp="1"/>
          </p:cNvSpPr>
          <p:nvPr>
            <p:ph idx="1"/>
          </p:nvPr>
        </p:nvSpPr>
        <p:spPr>
          <a:xfrm>
            <a:off x="5955434" y="1354016"/>
            <a:ext cx="5627076" cy="4941276"/>
          </a:xfrm>
          <a:solidFill>
            <a:schemeClr val="accent4">
              <a:lumMod val="20000"/>
              <a:lumOff val="80000"/>
            </a:schemeClr>
          </a:solidFill>
        </p:spPr>
        <p:txBody>
          <a:bodyPr>
            <a:normAutofit fontScale="70000" lnSpcReduction="20000"/>
          </a:bodyPr>
          <a:lstStyle/>
          <a:p>
            <a:pPr marL="0" indent="0">
              <a:buNone/>
            </a:pPr>
            <a:r>
              <a:rPr lang="en-US" b="1" dirty="0"/>
              <a:t>Societal Issues Examples</a:t>
            </a:r>
          </a:p>
          <a:p>
            <a:pPr>
              <a:buFont typeface="Wingdings" panose="05000000000000000000" pitchFamily="2" charset="2"/>
              <a:buChar char="q"/>
            </a:pPr>
            <a:r>
              <a:rPr lang="en-US" dirty="0"/>
              <a:t>Health </a:t>
            </a:r>
          </a:p>
          <a:p>
            <a:pPr lvl="1"/>
            <a:r>
              <a:rPr lang="en-US" dirty="0"/>
              <a:t>infant mortality </a:t>
            </a:r>
          </a:p>
          <a:p>
            <a:pPr lvl="1"/>
            <a:r>
              <a:rPr lang="en-US" dirty="0"/>
              <a:t>morbidity </a:t>
            </a:r>
          </a:p>
          <a:p>
            <a:pPr lvl="1"/>
            <a:r>
              <a:rPr lang="en-US" dirty="0"/>
              <a:t>suicide rates </a:t>
            </a:r>
          </a:p>
          <a:p>
            <a:pPr>
              <a:buFont typeface="Wingdings" panose="05000000000000000000" pitchFamily="2" charset="2"/>
              <a:buChar char="q"/>
            </a:pPr>
            <a:r>
              <a:rPr lang="en-US" dirty="0"/>
              <a:t>Quality of life</a:t>
            </a:r>
          </a:p>
          <a:p>
            <a:pPr lvl="1"/>
            <a:r>
              <a:rPr lang="en-US" dirty="0"/>
              <a:t>loss of leisure time </a:t>
            </a:r>
          </a:p>
          <a:p>
            <a:pPr lvl="1"/>
            <a:r>
              <a:rPr lang="en-US" dirty="0"/>
              <a:t>cost of commuting to work </a:t>
            </a:r>
          </a:p>
          <a:p>
            <a:pPr lvl="1"/>
            <a:r>
              <a:rPr lang="en-US" dirty="0"/>
              <a:t>lack of civility in communities </a:t>
            </a:r>
          </a:p>
          <a:p>
            <a:pPr>
              <a:buFont typeface="Wingdings" panose="05000000000000000000" pitchFamily="2" charset="2"/>
              <a:buChar char="q"/>
            </a:pPr>
            <a:r>
              <a:rPr lang="en-US" dirty="0"/>
              <a:t>Crime and other problems</a:t>
            </a:r>
          </a:p>
          <a:p>
            <a:pPr lvl="1"/>
            <a:r>
              <a:rPr lang="en-US" dirty="0"/>
              <a:t>crime </a:t>
            </a:r>
          </a:p>
          <a:p>
            <a:pPr lvl="1"/>
            <a:r>
              <a:rPr lang="en-US" dirty="0"/>
              <a:t>environmental health/decay and destruction of the natural environment </a:t>
            </a:r>
          </a:p>
          <a:p>
            <a:pPr lvl="1"/>
            <a:r>
              <a:rPr lang="en-US" dirty="0"/>
              <a:t>family breakdown </a:t>
            </a:r>
          </a:p>
          <a:p>
            <a:pPr>
              <a:buFont typeface="Wingdings" panose="05000000000000000000" pitchFamily="2" charset="2"/>
              <a:buChar char="q"/>
            </a:pPr>
            <a:r>
              <a:rPr lang="en-US" dirty="0"/>
              <a:t>Equality</a:t>
            </a:r>
          </a:p>
          <a:p>
            <a:pPr lvl="1"/>
            <a:r>
              <a:rPr lang="en-US" dirty="0"/>
              <a:t>lack of concern for future generations </a:t>
            </a:r>
          </a:p>
          <a:p>
            <a:pPr lvl="1"/>
            <a:r>
              <a:rPr lang="en-US" dirty="0"/>
              <a:t>income gap (women/men; poor/wealthy)</a:t>
            </a:r>
          </a:p>
          <a:p>
            <a:pPr lvl="1"/>
            <a:r>
              <a:rPr lang="en-US" dirty="0"/>
              <a:t>poverty </a:t>
            </a:r>
          </a:p>
        </p:txBody>
      </p:sp>
      <p:sp>
        <p:nvSpPr>
          <p:cNvPr id="4" name="TextBox 3"/>
          <p:cNvSpPr txBox="1"/>
          <p:nvPr/>
        </p:nvSpPr>
        <p:spPr>
          <a:xfrm>
            <a:off x="107638" y="1090245"/>
            <a:ext cx="5519438" cy="2031325"/>
          </a:xfrm>
          <a:prstGeom prst="rect">
            <a:avLst/>
          </a:prstGeom>
          <a:noFill/>
        </p:spPr>
        <p:txBody>
          <a:bodyPr wrap="square" rtlCol="0">
            <a:spAutoFit/>
          </a:bodyPr>
          <a:lstStyle/>
          <a:p>
            <a:pPr marL="285750" indent="-285750">
              <a:buFont typeface="Arial" panose="020B0604020202020204" pitchFamily="34" charset="0"/>
              <a:buChar char="•"/>
            </a:pPr>
            <a:r>
              <a:rPr lang="en-US" dirty="0"/>
              <a:t>Many important </a:t>
            </a:r>
            <a:r>
              <a:rPr lang="en-US" dirty="0">
                <a:solidFill>
                  <a:srgbClr val="00B0F0"/>
                </a:solidFill>
              </a:rPr>
              <a:t>social indicators are not accounted for in GDP</a:t>
            </a:r>
            <a:r>
              <a:rPr lang="en-US" dirty="0"/>
              <a:t>.</a:t>
            </a:r>
          </a:p>
          <a:p>
            <a:pPr marL="285750" indent="-285750">
              <a:buFont typeface="Arial" panose="020B0604020202020204" pitchFamily="34" charset="0"/>
              <a:buChar char="•"/>
            </a:pPr>
            <a:r>
              <a:rPr lang="en-US" dirty="0"/>
              <a:t>A country could have a very high GDP which might indicate that the country is doing well.</a:t>
            </a:r>
          </a:p>
          <a:p>
            <a:pPr marL="285750" indent="-285750">
              <a:buFont typeface="Arial" panose="020B0604020202020204" pitchFamily="34" charset="0"/>
              <a:buChar char="•"/>
            </a:pPr>
            <a:r>
              <a:rPr lang="en-US" dirty="0"/>
              <a:t>However, there could be problems in that society that </a:t>
            </a:r>
            <a:r>
              <a:rPr lang="en-US" dirty="0">
                <a:solidFill>
                  <a:srgbClr val="00B0F0"/>
                </a:solidFill>
              </a:rPr>
              <a:t>we cannot see from the GDP</a:t>
            </a:r>
            <a:r>
              <a:rPr lang="en-US" dirty="0"/>
              <a:t> number.</a:t>
            </a:r>
          </a:p>
          <a:p>
            <a:pPr marL="285750" indent="-285750">
              <a:buFont typeface="Arial" panose="020B0604020202020204" pitchFamily="34" charset="0"/>
              <a:buChar char="•"/>
            </a:pPr>
            <a:r>
              <a:rPr lang="en-US" dirty="0"/>
              <a:t>GDP is just one indicator. </a:t>
            </a:r>
          </a:p>
        </p:txBody>
      </p:sp>
      <p:pic>
        <p:nvPicPr>
          <p:cNvPr id="1026" name="Picture 2" descr="Social issues prove to have negative affects on Kansans – The Washburn  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13" y="3456972"/>
            <a:ext cx="5665287" cy="28383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452008" y="259247"/>
            <a:ext cx="2101084" cy="1169551"/>
          </a:xfrm>
          <a:prstGeom prst="rect">
            <a:avLst/>
          </a:prstGeom>
          <a:solidFill>
            <a:srgbClr val="FFFF00"/>
          </a:solidFill>
        </p:spPr>
        <p:txBody>
          <a:bodyPr wrap="square" rtlCol="0">
            <a:spAutoFit/>
          </a:bodyPr>
          <a:lstStyle/>
          <a:p>
            <a:r>
              <a:rPr lang="en-US" sz="1400" dirty="0">
                <a:solidFill>
                  <a:srgbClr val="FF0000"/>
                </a:solidFill>
              </a:rPr>
              <a:t>Summary</a:t>
            </a:r>
          </a:p>
          <a:p>
            <a:r>
              <a:rPr lang="en-US" sz="1400" dirty="0">
                <a:solidFill>
                  <a:srgbClr val="FF0000"/>
                </a:solidFill>
              </a:rPr>
              <a:t>GDP is an important statistic but does not tell us much about certain social issues in society. </a:t>
            </a:r>
          </a:p>
        </p:txBody>
      </p:sp>
    </p:spTree>
    <p:extLst>
      <p:ext uri="{BB962C8B-B14F-4D97-AF65-F5344CB8AC3E}">
        <p14:creationId xmlns:p14="http://schemas.microsoft.com/office/powerpoint/2010/main" val="1537226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924" y="0"/>
            <a:ext cx="10515600" cy="1325563"/>
          </a:xfrm>
        </p:spPr>
        <p:txBody>
          <a:bodyPr/>
          <a:lstStyle/>
          <a:p>
            <a:r>
              <a:rPr lang="en-US" dirty="0"/>
              <a:t>Revision: Goods and Services</a:t>
            </a:r>
          </a:p>
        </p:txBody>
      </p:sp>
      <p:sp>
        <p:nvSpPr>
          <p:cNvPr id="3" name="Content Placeholder 2"/>
          <p:cNvSpPr>
            <a:spLocks noGrp="1"/>
          </p:cNvSpPr>
          <p:nvPr>
            <p:ph idx="1"/>
          </p:nvPr>
        </p:nvSpPr>
        <p:spPr>
          <a:xfrm>
            <a:off x="721939" y="1363960"/>
            <a:ext cx="5876982" cy="4351338"/>
          </a:xfrm>
        </p:spPr>
        <p:txBody>
          <a:bodyPr>
            <a:normAutofit lnSpcReduction="10000"/>
          </a:bodyPr>
          <a:lstStyle/>
          <a:p>
            <a:r>
              <a:rPr lang="en-US" dirty="0"/>
              <a:t>What is a good and what is a service?</a:t>
            </a:r>
          </a:p>
          <a:p>
            <a:pPr marL="0" indent="0">
              <a:buNone/>
            </a:pPr>
            <a:endParaRPr lang="en-US" dirty="0"/>
          </a:p>
          <a:p>
            <a:r>
              <a:rPr lang="en-US" b="1" dirty="0"/>
              <a:t>Goods</a:t>
            </a:r>
            <a:r>
              <a:rPr lang="en-US" dirty="0"/>
              <a:t> are physical things that we can purchase and own.</a:t>
            </a:r>
          </a:p>
          <a:p>
            <a:pPr lvl="1"/>
            <a:r>
              <a:rPr lang="en-US" dirty="0" err="1"/>
              <a:t>Eg</a:t>
            </a:r>
            <a:r>
              <a:rPr lang="en-US" dirty="0"/>
              <a:t>. Phones, Cars, cups of coffee</a:t>
            </a:r>
          </a:p>
          <a:p>
            <a:endParaRPr lang="en-US" dirty="0"/>
          </a:p>
          <a:p>
            <a:r>
              <a:rPr lang="en-US" b="1" dirty="0"/>
              <a:t>Services</a:t>
            </a:r>
            <a:r>
              <a:rPr lang="en-US" dirty="0"/>
              <a:t> are not physical things and so we can’t own them as clearly.</a:t>
            </a:r>
          </a:p>
          <a:p>
            <a:pPr lvl="1"/>
            <a:r>
              <a:rPr lang="en-US" dirty="0" err="1"/>
              <a:t>Eg</a:t>
            </a:r>
            <a:r>
              <a:rPr lang="en-US" dirty="0"/>
              <a:t>. A haircut, staying in a hotel, eating at a restaurant</a:t>
            </a:r>
          </a:p>
        </p:txBody>
      </p:sp>
      <p:pic>
        <p:nvPicPr>
          <p:cNvPr id="4" name="Picture 3"/>
          <p:cNvPicPr>
            <a:picLocks noChangeAspect="1"/>
          </p:cNvPicPr>
          <p:nvPr/>
        </p:nvPicPr>
        <p:blipFill>
          <a:blip r:embed="rId2"/>
          <a:stretch>
            <a:fillRect/>
          </a:stretch>
        </p:blipFill>
        <p:spPr>
          <a:xfrm>
            <a:off x="6782755" y="4007904"/>
            <a:ext cx="2647356" cy="1874736"/>
          </a:xfrm>
          <a:prstGeom prst="rect">
            <a:avLst/>
          </a:prstGeom>
        </p:spPr>
      </p:pic>
      <p:pic>
        <p:nvPicPr>
          <p:cNvPr id="5" name="Picture 4"/>
          <p:cNvPicPr>
            <a:picLocks noChangeAspect="1"/>
          </p:cNvPicPr>
          <p:nvPr/>
        </p:nvPicPr>
        <p:blipFill>
          <a:blip r:embed="rId3"/>
          <a:stretch>
            <a:fillRect/>
          </a:stretch>
        </p:blipFill>
        <p:spPr>
          <a:xfrm>
            <a:off x="6898020" y="1325563"/>
            <a:ext cx="2870820" cy="1707394"/>
          </a:xfrm>
          <a:prstGeom prst="rect">
            <a:avLst/>
          </a:prstGeom>
        </p:spPr>
      </p:pic>
      <p:sp>
        <p:nvSpPr>
          <p:cNvPr id="6" name="TextBox 5"/>
          <p:cNvSpPr txBox="1"/>
          <p:nvPr/>
        </p:nvSpPr>
        <p:spPr>
          <a:xfrm>
            <a:off x="3277354" y="5715298"/>
            <a:ext cx="4626321"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Good = physical</a:t>
            </a:r>
          </a:p>
          <a:p>
            <a:r>
              <a:rPr lang="en-US" dirty="0">
                <a:solidFill>
                  <a:srgbClr val="FF0000"/>
                </a:solidFill>
              </a:rPr>
              <a:t>Service = not physical</a:t>
            </a:r>
          </a:p>
        </p:txBody>
      </p:sp>
      <p:pic>
        <p:nvPicPr>
          <p:cNvPr id="7" name="Picture 6"/>
          <p:cNvPicPr>
            <a:picLocks noChangeAspect="1"/>
          </p:cNvPicPr>
          <p:nvPr/>
        </p:nvPicPr>
        <p:blipFill>
          <a:blip r:embed="rId4"/>
          <a:stretch>
            <a:fillRect/>
          </a:stretch>
        </p:blipFill>
        <p:spPr>
          <a:xfrm>
            <a:off x="9392599" y="1893925"/>
            <a:ext cx="2542144" cy="1645704"/>
          </a:xfrm>
          <a:prstGeom prst="rect">
            <a:avLst/>
          </a:prstGeom>
        </p:spPr>
      </p:pic>
      <p:pic>
        <p:nvPicPr>
          <p:cNvPr id="8" name="Picture 7"/>
          <p:cNvPicPr>
            <a:picLocks noChangeAspect="1"/>
          </p:cNvPicPr>
          <p:nvPr/>
        </p:nvPicPr>
        <p:blipFill>
          <a:blip r:embed="rId5"/>
          <a:stretch>
            <a:fillRect/>
          </a:stretch>
        </p:blipFill>
        <p:spPr>
          <a:xfrm>
            <a:off x="9530566" y="4358520"/>
            <a:ext cx="2445568" cy="1550315"/>
          </a:xfrm>
          <a:prstGeom prst="rect">
            <a:avLst/>
          </a:prstGeom>
        </p:spPr>
      </p:pic>
    </p:spTree>
    <p:extLst>
      <p:ext uri="{BB962C8B-B14F-4D97-AF65-F5344CB8AC3E}">
        <p14:creationId xmlns:p14="http://schemas.microsoft.com/office/powerpoint/2010/main" val="1356809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Is GDP an important statistic that can give a lot of valid information about the state of the economy?</a:t>
            </a:r>
          </a:p>
          <a:p>
            <a:r>
              <a:rPr lang="en-US" dirty="0">
                <a:solidFill>
                  <a:srgbClr val="FF0000"/>
                </a:solidFill>
              </a:rPr>
              <a:t>Yes.</a:t>
            </a:r>
          </a:p>
          <a:p>
            <a:r>
              <a:rPr lang="en-US" dirty="0"/>
              <a:t>Can GDP be used to give a detailed understanding of specific social issues such as crime or health?</a:t>
            </a:r>
          </a:p>
          <a:p>
            <a:r>
              <a:rPr lang="en-US" dirty="0">
                <a:solidFill>
                  <a:srgbClr val="FF0000"/>
                </a:solidFill>
              </a:rPr>
              <a:t>No.</a:t>
            </a:r>
          </a:p>
        </p:txBody>
      </p:sp>
    </p:spTree>
    <p:extLst>
      <p:ext uri="{BB962C8B-B14F-4D97-AF65-F5344CB8AC3E}">
        <p14:creationId xmlns:p14="http://schemas.microsoft.com/office/powerpoint/2010/main" val="198245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365125"/>
            <a:ext cx="6096000" cy="3945054"/>
          </a:xfrm>
          <a:prstGeom prst="rect">
            <a:avLst/>
          </a:prstGeom>
        </p:spPr>
        <p:txBody>
          <a:bodyPr>
            <a:spAutoFit/>
          </a:bodyPr>
          <a:lstStyle/>
          <a:p>
            <a:pPr marL="342900" marR="0" lvl="0" indent="-342900">
              <a:lnSpc>
                <a:spcPct val="107000"/>
              </a:lnSpc>
              <a:spcBef>
                <a:spcPts val="0"/>
              </a:spcBef>
              <a:spcAft>
                <a:spcPts val="0"/>
              </a:spcAft>
              <a:buFont typeface="+mj-lt"/>
              <a:buAutoNum type="arabicPeriod"/>
            </a:pPr>
            <a:r>
              <a:rPr lang="en-US" b="1" dirty="0">
                <a:latin typeface="Calibri" panose="020F0502020204030204" pitchFamily="34" charset="0"/>
                <a:ea typeface="DengXian" panose="02010600030101010101" pitchFamily="2" charset="-122"/>
                <a:cs typeface="Times New Roman" panose="02020603050405020304" pitchFamily="18" charset="0"/>
              </a:rPr>
              <a:t>Mark the following transactions as counted or not counted in China’s GDP:</a:t>
            </a:r>
            <a:endParaRPr lang="en-US" dirty="0">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DengXian" panose="02010600030101010101" pitchFamily="2" charset="-122"/>
                <a:cs typeface="Times New Roman" panose="02020603050405020304" pitchFamily="18" charset="0"/>
              </a:rPr>
              <a:t>Sale of a second hand car.</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DengXian" panose="02010600030101010101" pitchFamily="2" charset="-122"/>
                <a:cs typeface="Times New Roman" panose="02020603050405020304" pitchFamily="18" charset="0"/>
              </a:rPr>
              <a:t>You stay in a hotel in Shanghai. </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DengXian" panose="02010600030101010101" pitchFamily="2" charset="-122"/>
                <a:cs typeface="Times New Roman" panose="02020603050405020304" pitchFamily="18" charset="0"/>
              </a:rPr>
              <a:t>A friend helps you fix your car as a favor.</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DengXian" panose="02010600030101010101" pitchFamily="2" charset="-122"/>
                <a:cs typeface="Times New Roman" panose="02020603050405020304" pitchFamily="18" charset="0"/>
              </a:rPr>
              <a:t>Sale of an American movie to a Chinese citizen.</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DengXian" panose="02010600030101010101" pitchFamily="2" charset="-122"/>
                <a:cs typeface="Times New Roman" panose="02020603050405020304" pitchFamily="18" charset="0"/>
              </a:rPr>
              <a:t>We work in a factory and get paid our weekly wage.</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DengXian" panose="02010600030101010101" pitchFamily="2" charset="-122"/>
                <a:cs typeface="Times New Roman" panose="02020603050405020304" pitchFamily="18" charset="0"/>
              </a:rPr>
              <a:t>Sale of Baidu stocks.</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DengXian" panose="02010600030101010101" pitchFamily="2" charset="-122"/>
                <a:cs typeface="Times New Roman" panose="02020603050405020304" pitchFamily="18" charset="0"/>
              </a:rPr>
              <a:t>A fruit vendor sells an apple on the street but doesn’t pay tax because it is unrecorded.</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DengXian" panose="02010600030101010101" pitchFamily="2" charset="-122"/>
                <a:cs typeface="Times New Roman" panose="02020603050405020304" pitchFamily="18" charset="0"/>
              </a:rPr>
              <a:t>A management consultant works for Coca Cola and is paid for a month’s work.</a:t>
            </a:r>
          </a:p>
          <a:p>
            <a:pPr marL="342900" marR="0" lvl="0" indent="-342900">
              <a:lnSpc>
                <a:spcPct val="107000"/>
              </a:lnSpc>
              <a:spcBef>
                <a:spcPts val="0"/>
              </a:spcBef>
              <a:spcAft>
                <a:spcPts val="800"/>
              </a:spcAft>
              <a:buFont typeface="Symbol" panose="05050102010706020507" pitchFamily="18" charset="2"/>
              <a:buChar char=""/>
            </a:pPr>
            <a:r>
              <a:rPr lang="en-US" dirty="0">
                <a:latin typeface="Calibri" panose="020F0502020204030204" pitchFamily="34" charset="0"/>
                <a:ea typeface="DengXian" panose="02010600030101010101" pitchFamily="2" charset="-122"/>
                <a:cs typeface="Times New Roman" panose="02020603050405020304" pitchFamily="18" charset="0"/>
              </a:rPr>
              <a:t>Your husband/wife cooks you a delicious meal. </a:t>
            </a:r>
          </a:p>
        </p:txBody>
      </p:sp>
      <p:sp>
        <p:nvSpPr>
          <p:cNvPr id="5" name="Content Placeholder 2"/>
          <p:cNvSpPr txBox="1">
            <a:spLocks/>
          </p:cNvSpPr>
          <p:nvPr/>
        </p:nvSpPr>
        <p:spPr>
          <a:xfrm>
            <a:off x="3783104" y="902260"/>
            <a:ext cx="1622614" cy="41555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0000"/>
                </a:solidFill>
              </a:rPr>
              <a:t>No</a:t>
            </a:r>
          </a:p>
        </p:txBody>
      </p:sp>
      <p:sp>
        <p:nvSpPr>
          <p:cNvPr id="6" name="Content Placeholder 2"/>
          <p:cNvSpPr txBox="1">
            <a:spLocks/>
          </p:cNvSpPr>
          <p:nvPr/>
        </p:nvSpPr>
        <p:spPr>
          <a:xfrm>
            <a:off x="3783104" y="1317812"/>
            <a:ext cx="1622614" cy="4155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FF0000"/>
                </a:solidFill>
              </a:rPr>
              <a:t>Yes</a:t>
            </a:r>
          </a:p>
        </p:txBody>
      </p:sp>
      <p:sp>
        <p:nvSpPr>
          <p:cNvPr id="7" name="Content Placeholder 2"/>
          <p:cNvSpPr txBox="1">
            <a:spLocks/>
          </p:cNvSpPr>
          <p:nvPr/>
        </p:nvSpPr>
        <p:spPr>
          <a:xfrm>
            <a:off x="4766979" y="1557510"/>
            <a:ext cx="1622614" cy="4155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FF0000"/>
                </a:solidFill>
              </a:rPr>
              <a:t>No</a:t>
            </a:r>
            <a:endParaRPr lang="en-US" sz="2000" dirty="0">
              <a:solidFill>
                <a:srgbClr val="FF0000"/>
              </a:solidFill>
            </a:endParaRPr>
          </a:p>
        </p:txBody>
      </p:sp>
      <p:sp>
        <p:nvSpPr>
          <p:cNvPr id="8" name="Content Placeholder 2"/>
          <p:cNvSpPr txBox="1">
            <a:spLocks/>
          </p:cNvSpPr>
          <p:nvPr/>
        </p:nvSpPr>
        <p:spPr>
          <a:xfrm>
            <a:off x="5618627" y="1867518"/>
            <a:ext cx="1622614" cy="4155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FF0000"/>
                </a:solidFill>
              </a:rPr>
              <a:t>No</a:t>
            </a:r>
          </a:p>
        </p:txBody>
      </p:sp>
      <p:sp>
        <p:nvSpPr>
          <p:cNvPr id="9" name="Content Placeholder 8"/>
          <p:cNvSpPr>
            <a:spLocks noGrp="1"/>
          </p:cNvSpPr>
          <p:nvPr>
            <p:ph idx="1"/>
          </p:nvPr>
        </p:nvSpPr>
        <p:spPr>
          <a:xfrm>
            <a:off x="7933764" y="1825625"/>
            <a:ext cx="3420035" cy="4351338"/>
          </a:xfrm>
        </p:spPr>
        <p:txBody>
          <a:bodyPr/>
          <a:lstStyle/>
          <a:p>
            <a:endParaRPr lang="en-US" dirty="0"/>
          </a:p>
        </p:txBody>
      </p:sp>
      <p:sp>
        <p:nvSpPr>
          <p:cNvPr id="10" name="Content Placeholder 2"/>
          <p:cNvSpPr txBox="1">
            <a:spLocks/>
          </p:cNvSpPr>
          <p:nvPr/>
        </p:nvSpPr>
        <p:spPr>
          <a:xfrm>
            <a:off x="5658968" y="2129876"/>
            <a:ext cx="1622614" cy="4155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FF0000"/>
                </a:solidFill>
              </a:rPr>
              <a:t>Yes</a:t>
            </a:r>
          </a:p>
        </p:txBody>
      </p:sp>
      <p:sp>
        <p:nvSpPr>
          <p:cNvPr id="11" name="Content Placeholder 2"/>
          <p:cNvSpPr txBox="1">
            <a:spLocks/>
          </p:cNvSpPr>
          <p:nvPr/>
        </p:nvSpPr>
        <p:spPr>
          <a:xfrm>
            <a:off x="2971797" y="2483562"/>
            <a:ext cx="1622614" cy="4155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FF0000"/>
                </a:solidFill>
              </a:rPr>
              <a:t>No</a:t>
            </a:r>
          </a:p>
        </p:txBody>
      </p:sp>
      <p:sp>
        <p:nvSpPr>
          <p:cNvPr id="12" name="Content Placeholder 2"/>
          <p:cNvSpPr txBox="1">
            <a:spLocks/>
          </p:cNvSpPr>
          <p:nvPr/>
        </p:nvSpPr>
        <p:spPr>
          <a:xfrm>
            <a:off x="6368301" y="2749893"/>
            <a:ext cx="1622614" cy="4155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FF0000"/>
                </a:solidFill>
              </a:rPr>
              <a:t>No</a:t>
            </a:r>
          </a:p>
        </p:txBody>
      </p:sp>
      <p:sp>
        <p:nvSpPr>
          <p:cNvPr id="13" name="Content Placeholder 2"/>
          <p:cNvSpPr txBox="1">
            <a:spLocks/>
          </p:cNvSpPr>
          <p:nvPr/>
        </p:nvSpPr>
        <p:spPr>
          <a:xfrm>
            <a:off x="2770093" y="3585742"/>
            <a:ext cx="1622614" cy="4155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FF0000"/>
                </a:solidFill>
              </a:rPr>
              <a:t>Yes</a:t>
            </a:r>
          </a:p>
        </p:txBody>
      </p:sp>
      <p:sp>
        <p:nvSpPr>
          <p:cNvPr id="14" name="Content Placeholder 2"/>
          <p:cNvSpPr txBox="1">
            <a:spLocks/>
          </p:cNvSpPr>
          <p:nvPr/>
        </p:nvSpPr>
        <p:spPr>
          <a:xfrm>
            <a:off x="5405718" y="3934093"/>
            <a:ext cx="1622614" cy="4155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FF0000"/>
                </a:solidFill>
              </a:rPr>
              <a:t>No</a:t>
            </a:r>
          </a:p>
        </p:txBody>
      </p:sp>
    </p:spTree>
    <p:extLst>
      <p:ext uri="{BB962C8B-B14F-4D97-AF65-F5344CB8AC3E}">
        <p14:creationId xmlns:p14="http://schemas.microsoft.com/office/powerpoint/2010/main" val="133732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3" grpId="0"/>
      <p:bldP spid="1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928932" y="1479479"/>
            <a:ext cx="4424867" cy="4697484"/>
          </a:xfrm>
        </p:spPr>
        <p:txBody>
          <a:bodyPr>
            <a:normAutofit lnSpcReduction="10000"/>
          </a:bodyPr>
          <a:lstStyle/>
          <a:p>
            <a:r>
              <a:rPr lang="en-US" dirty="0">
                <a:solidFill>
                  <a:srgbClr val="FF0000"/>
                </a:solidFill>
              </a:rPr>
              <a:t>A. Yes, it is investment.</a:t>
            </a:r>
          </a:p>
          <a:p>
            <a:r>
              <a:rPr lang="en-US" dirty="0">
                <a:solidFill>
                  <a:srgbClr val="FF0000"/>
                </a:solidFill>
              </a:rPr>
              <a:t>B. No, because it is not new production. It is an old plane.</a:t>
            </a:r>
          </a:p>
          <a:p>
            <a:r>
              <a:rPr lang="en-US" dirty="0">
                <a:solidFill>
                  <a:srgbClr val="FF0000"/>
                </a:solidFill>
              </a:rPr>
              <a:t>C. No. Financial assets are not counted.</a:t>
            </a:r>
          </a:p>
          <a:p>
            <a:r>
              <a:rPr lang="en-US" dirty="0">
                <a:solidFill>
                  <a:srgbClr val="FF0000"/>
                </a:solidFill>
              </a:rPr>
              <a:t>d. Yes, it is an export. </a:t>
            </a:r>
          </a:p>
          <a:p>
            <a:r>
              <a:rPr lang="en-US" dirty="0">
                <a:solidFill>
                  <a:srgbClr val="FF0000"/>
                </a:solidFill>
              </a:rPr>
              <a:t>E. No, it is an import. So it is counted in France’s GDP.</a:t>
            </a:r>
          </a:p>
          <a:p>
            <a:r>
              <a:rPr lang="en-US" dirty="0">
                <a:solidFill>
                  <a:srgbClr val="FF0000"/>
                </a:solidFill>
              </a:rPr>
              <a:t>F. Yes, it is counted as investment. </a:t>
            </a:r>
          </a:p>
        </p:txBody>
      </p:sp>
      <p:pic>
        <p:nvPicPr>
          <p:cNvPr id="4" name="Picture 3"/>
          <p:cNvPicPr>
            <a:picLocks noChangeAspect="1"/>
          </p:cNvPicPr>
          <p:nvPr/>
        </p:nvPicPr>
        <p:blipFill>
          <a:blip r:embed="rId2"/>
          <a:stretch>
            <a:fillRect/>
          </a:stretch>
        </p:blipFill>
        <p:spPr>
          <a:xfrm>
            <a:off x="-618495" y="138983"/>
            <a:ext cx="7547428" cy="4980841"/>
          </a:xfrm>
          <a:prstGeom prst="rect">
            <a:avLst/>
          </a:prstGeom>
        </p:spPr>
      </p:pic>
    </p:spTree>
    <p:extLst>
      <p:ext uri="{BB962C8B-B14F-4D97-AF65-F5344CB8AC3E}">
        <p14:creationId xmlns:p14="http://schemas.microsoft.com/office/powerpoint/2010/main" val="164655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Link</a:t>
            </a:r>
            <a:r>
              <a:rPr lang="en-US" dirty="0"/>
              <a:t> (Whole MRU Video on GDP)</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0884785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475128" y="217208"/>
            <a:ext cx="11357993" cy="6318064"/>
          </a:xfrm>
          <a:prstGeom prst="rect">
            <a:avLst/>
          </a:prstGeom>
        </p:spPr>
      </p:pic>
      <p:sp>
        <p:nvSpPr>
          <p:cNvPr id="2" name="Title 1"/>
          <p:cNvSpPr>
            <a:spLocks noGrp="1"/>
          </p:cNvSpPr>
          <p:nvPr>
            <p:ph type="title"/>
          </p:nvPr>
        </p:nvSpPr>
        <p:spPr>
          <a:xfrm>
            <a:off x="475128" y="217208"/>
            <a:ext cx="10515600" cy="392673"/>
          </a:xfrm>
        </p:spPr>
        <p:txBody>
          <a:bodyPr>
            <a:normAutofit fontScale="90000"/>
          </a:bodyPr>
          <a:lstStyle/>
          <a:p>
            <a:r>
              <a:rPr lang="en-US" dirty="0"/>
              <a:t>Krugman Multiple Choice</a:t>
            </a:r>
          </a:p>
        </p:txBody>
      </p:sp>
      <p:sp>
        <p:nvSpPr>
          <p:cNvPr id="6" name="TextBox 5"/>
          <p:cNvSpPr txBox="1"/>
          <p:nvPr/>
        </p:nvSpPr>
        <p:spPr>
          <a:xfrm>
            <a:off x="2931459" y="2353235"/>
            <a:ext cx="2918012" cy="369332"/>
          </a:xfrm>
          <a:prstGeom prst="rect">
            <a:avLst/>
          </a:prstGeom>
          <a:noFill/>
        </p:spPr>
        <p:txBody>
          <a:bodyPr wrap="square" rtlCol="0">
            <a:spAutoFit/>
          </a:bodyPr>
          <a:lstStyle/>
          <a:p>
            <a:r>
              <a:rPr lang="en-US" dirty="0">
                <a:solidFill>
                  <a:srgbClr val="FF0000"/>
                </a:solidFill>
              </a:rPr>
              <a:t>C</a:t>
            </a:r>
          </a:p>
        </p:txBody>
      </p:sp>
      <p:sp>
        <p:nvSpPr>
          <p:cNvPr id="7" name="TextBox 6"/>
          <p:cNvSpPr txBox="1"/>
          <p:nvPr/>
        </p:nvSpPr>
        <p:spPr>
          <a:xfrm>
            <a:off x="3224979" y="5209664"/>
            <a:ext cx="3606127" cy="1754326"/>
          </a:xfrm>
          <a:prstGeom prst="rect">
            <a:avLst/>
          </a:prstGeom>
          <a:noFill/>
        </p:spPr>
        <p:txBody>
          <a:bodyPr wrap="square" rtlCol="0">
            <a:spAutoFit/>
          </a:bodyPr>
          <a:lstStyle/>
          <a:p>
            <a:r>
              <a:rPr lang="en-US" dirty="0">
                <a:solidFill>
                  <a:srgbClr val="FF0000"/>
                </a:solidFill>
              </a:rPr>
              <a:t>E</a:t>
            </a:r>
          </a:p>
          <a:p>
            <a:r>
              <a:rPr lang="en-US" dirty="0">
                <a:solidFill>
                  <a:srgbClr val="FF0000"/>
                </a:solidFill>
              </a:rPr>
              <a:t>A – should be final goods</a:t>
            </a:r>
          </a:p>
          <a:p>
            <a:r>
              <a:rPr lang="en-US" dirty="0">
                <a:solidFill>
                  <a:srgbClr val="FF0000"/>
                </a:solidFill>
              </a:rPr>
              <a:t>B – X should be included</a:t>
            </a:r>
          </a:p>
          <a:p>
            <a:r>
              <a:rPr lang="en-US" dirty="0">
                <a:solidFill>
                  <a:srgbClr val="FF0000"/>
                </a:solidFill>
              </a:rPr>
              <a:t>C – no, double counting.</a:t>
            </a:r>
          </a:p>
          <a:p>
            <a:r>
              <a:rPr lang="en-US" dirty="0">
                <a:solidFill>
                  <a:srgbClr val="FF0000"/>
                </a:solidFill>
              </a:rPr>
              <a:t>D – should be total income for households.</a:t>
            </a:r>
          </a:p>
        </p:txBody>
      </p:sp>
      <p:sp>
        <p:nvSpPr>
          <p:cNvPr id="8" name="TextBox 7"/>
          <p:cNvSpPr txBox="1"/>
          <p:nvPr/>
        </p:nvSpPr>
        <p:spPr>
          <a:xfrm>
            <a:off x="9531722" y="1467316"/>
            <a:ext cx="2918012" cy="923330"/>
          </a:xfrm>
          <a:prstGeom prst="rect">
            <a:avLst/>
          </a:prstGeom>
          <a:noFill/>
        </p:spPr>
        <p:txBody>
          <a:bodyPr wrap="square" rtlCol="0">
            <a:spAutoFit/>
          </a:bodyPr>
          <a:lstStyle/>
          <a:p>
            <a:r>
              <a:rPr lang="en-US" dirty="0">
                <a:solidFill>
                  <a:srgbClr val="FF0000"/>
                </a:solidFill>
              </a:rPr>
              <a:t>A – because this is investment spending for a business.</a:t>
            </a:r>
          </a:p>
        </p:txBody>
      </p:sp>
      <p:sp>
        <p:nvSpPr>
          <p:cNvPr id="9" name="TextBox 8"/>
          <p:cNvSpPr txBox="1"/>
          <p:nvPr/>
        </p:nvSpPr>
        <p:spPr>
          <a:xfrm>
            <a:off x="9661421" y="3237058"/>
            <a:ext cx="2918012" cy="369332"/>
          </a:xfrm>
          <a:prstGeom prst="rect">
            <a:avLst/>
          </a:prstGeom>
          <a:noFill/>
        </p:spPr>
        <p:txBody>
          <a:bodyPr wrap="square" rtlCol="0">
            <a:spAutoFit/>
          </a:bodyPr>
          <a:lstStyle/>
          <a:p>
            <a:r>
              <a:rPr lang="en-US" dirty="0">
                <a:solidFill>
                  <a:srgbClr val="FF0000"/>
                </a:solidFill>
              </a:rPr>
              <a:t>B – imports are a leakage.</a:t>
            </a:r>
          </a:p>
        </p:txBody>
      </p:sp>
      <p:sp>
        <p:nvSpPr>
          <p:cNvPr id="10" name="TextBox 9"/>
          <p:cNvSpPr txBox="1"/>
          <p:nvPr/>
        </p:nvSpPr>
        <p:spPr>
          <a:xfrm>
            <a:off x="8675449" y="5837324"/>
            <a:ext cx="2918012" cy="646331"/>
          </a:xfrm>
          <a:prstGeom prst="rect">
            <a:avLst/>
          </a:prstGeom>
          <a:noFill/>
        </p:spPr>
        <p:txBody>
          <a:bodyPr wrap="square" rtlCol="0">
            <a:spAutoFit/>
          </a:bodyPr>
          <a:lstStyle/>
          <a:p>
            <a:r>
              <a:rPr lang="en-US" dirty="0">
                <a:solidFill>
                  <a:srgbClr val="FF0000"/>
                </a:solidFill>
              </a:rPr>
              <a:t>A – it’s about 60%</a:t>
            </a:r>
          </a:p>
          <a:p>
            <a:r>
              <a:rPr lang="en-US" dirty="0">
                <a:solidFill>
                  <a:srgbClr val="FF0000"/>
                </a:solidFill>
              </a:rPr>
              <a:t>(Investment is about 20%) </a:t>
            </a:r>
          </a:p>
        </p:txBody>
      </p:sp>
    </p:spTree>
    <p:extLst>
      <p:ext uri="{BB962C8B-B14F-4D97-AF65-F5344CB8AC3E}">
        <p14:creationId xmlns:p14="http://schemas.microsoft.com/office/powerpoint/2010/main" val="92829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311" y="85993"/>
            <a:ext cx="10515600" cy="628684"/>
          </a:xfrm>
        </p:spPr>
        <p:txBody>
          <a:bodyPr>
            <a:normAutofit fontScale="90000"/>
          </a:bodyPr>
          <a:lstStyle/>
          <a:p>
            <a:r>
              <a:rPr lang="en-US" dirty="0"/>
              <a:t>GDP Summary</a:t>
            </a:r>
          </a:p>
        </p:txBody>
      </p:sp>
      <p:sp>
        <p:nvSpPr>
          <p:cNvPr id="4" name="Content Placeholder 2"/>
          <p:cNvSpPr txBox="1">
            <a:spLocks/>
          </p:cNvSpPr>
          <p:nvPr/>
        </p:nvSpPr>
        <p:spPr>
          <a:xfrm>
            <a:off x="7873466" y="2233061"/>
            <a:ext cx="4048942" cy="4417996"/>
          </a:xfrm>
          <a:prstGeom prst="rect">
            <a:avLst/>
          </a:prstGeom>
          <a:solidFill>
            <a:schemeClr val="bg2">
              <a:lumMod val="90000"/>
            </a:schemeClr>
          </a:solidFill>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800" b="1" u="sng" dirty="0"/>
              <a:t>Not Counted in GDP</a:t>
            </a:r>
          </a:p>
          <a:p>
            <a:r>
              <a:rPr lang="en-US" dirty="0">
                <a:solidFill>
                  <a:srgbClr val="00B0F0"/>
                </a:solidFill>
              </a:rPr>
              <a:t>Intermediate goods (Finished goods only)</a:t>
            </a:r>
          </a:p>
          <a:p>
            <a:pPr lvl="1"/>
            <a:r>
              <a:rPr lang="en-US" dirty="0" err="1"/>
              <a:t>eg</a:t>
            </a:r>
            <a:r>
              <a:rPr lang="en-US" dirty="0"/>
              <a:t>. We don’t count the flour that the baker buys to make their bread (</a:t>
            </a:r>
            <a:r>
              <a:rPr lang="en-US" dirty="0">
                <a:hlinkClick r:id="" action="ppaction://noaction"/>
              </a:rPr>
              <a:t>double counting</a:t>
            </a:r>
            <a:r>
              <a:rPr lang="en-US" dirty="0"/>
              <a:t>) </a:t>
            </a:r>
            <a:r>
              <a:rPr lang="en-US" dirty="0">
                <a:hlinkClick r:id="rId2"/>
              </a:rPr>
              <a:t>video link</a:t>
            </a:r>
            <a:endParaRPr lang="en-US" dirty="0"/>
          </a:p>
          <a:p>
            <a:r>
              <a:rPr lang="en-US" dirty="0">
                <a:solidFill>
                  <a:srgbClr val="00B0F0"/>
                </a:solidFill>
              </a:rPr>
              <a:t>Things not produced in that year </a:t>
            </a:r>
          </a:p>
          <a:p>
            <a:pPr lvl="1"/>
            <a:r>
              <a:rPr lang="en-US" dirty="0"/>
              <a:t>2</a:t>
            </a:r>
            <a:r>
              <a:rPr lang="en-US" baseline="30000" dirty="0"/>
              <a:t>nd</a:t>
            </a:r>
            <a:r>
              <a:rPr lang="en-US" dirty="0"/>
              <a:t> hand goods not counted</a:t>
            </a:r>
          </a:p>
          <a:p>
            <a:r>
              <a:rPr lang="en-US" dirty="0">
                <a:solidFill>
                  <a:srgbClr val="00B0F0"/>
                </a:solidFill>
              </a:rPr>
              <a:t>Financial assets</a:t>
            </a:r>
          </a:p>
          <a:p>
            <a:pPr lvl="1"/>
            <a:r>
              <a:rPr lang="en-US" dirty="0"/>
              <a:t>these represent change of ownership or borrowing but </a:t>
            </a:r>
            <a:r>
              <a:rPr lang="en-US" u="sng" dirty="0"/>
              <a:t>no production</a:t>
            </a:r>
          </a:p>
          <a:p>
            <a:r>
              <a:rPr lang="en-US" dirty="0">
                <a:solidFill>
                  <a:srgbClr val="00B0F0"/>
                </a:solidFill>
              </a:rPr>
              <a:t>Non-market activities </a:t>
            </a:r>
            <a:r>
              <a:rPr lang="en-US" sz="2000" dirty="0">
                <a:solidFill>
                  <a:srgbClr val="00B0F0"/>
                </a:solidFill>
                <a:hlinkClick r:id="" action="ppaction://noaction"/>
              </a:rPr>
              <a:t>(</a:t>
            </a:r>
            <a:r>
              <a:rPr lang="en-US" sz="2000" dirty="0" err="1">
                <a:solidFill>
                  <a:srgbClr val="00B0F0"/>
                </a:solidFill>
                <a:hlinkClick r:id="" action="ppaction://noaction"/>
              </a:rPr>
              <a:t>ppt</a:t>
            </a:r>
            <a:r>
              <a:rPr lang="en-US" sz="2000" dirty="0">
                <a:solidFill>
                  <a:srgbClr val="00B0F0"/>
                </a:solidFill>
                <a:hlinkClick r:id="" action="ppaction://noaction"/>
              </a:rPr>
              <a:t> section)</a:t>
            </a:r>
            <a:endParaRPr lang="en-US" sz="2000" dirty="0">
              <a:solidFill>
                <a:srgbClr val="00B0F0"/>
              </a:solidFill>
            </a:endParaRPr>
          </a:p>
          <a:p>
            <a:pPr lvl="1"/>
            <a:r>
              <a:rPr lang="en-US" dirty="0"/>
              <a:t>Shadow economy</a:t>
            </a:r>
          </a:p>
          <a:p>
            <a:pPr lvl="2"/>
            <a:r>
              <a:rPr lang="en-US" dirty="0" err="1"/>
              <a:t>Eg</a:t>
            </a:r>
            <a:r>
              <a:rPr lang="en-US" dirty="0"/>
              <a:t>. A plumber fixes a friend’s sink</a:t>
            </a:r>
          </a:p>
          <a:p>
            <a:pPr lvl="2"/>
            <a:r>
              <a:rPr lang="en-US" dirty="0"/>
              <a:t>A farmer sells fruit at the side of a road</a:t>
            </a:r>
          </a:p>
          <a:p>
            <a:pPr lvl="2"/>
            <a:r>
              <a:rPr lang="en-US" dirty="0"/>
              <a:t>Illegal activities</a:t>
            </a:r>
          </a:p>
          <a:p>
            <a:r>
              <a:rPr lang="en-US" dirty="0">
                <a:solidFill>
                  <a:srgbClr val="00B0F0"/>
                </a:solidFill>
              </a:rPr>
              <a:t>Environmental Things</a:t>
            </a:r>
          </a:p>
          <a:p>
            <a:pPr lvl="1"/>
            <a:r>
              <a:rPr lang="en-US" dirty="0"/>
              <a:t>polar bears are born </a:t>
            </a:r>
          </a:p>
          <a:p>
            <a:pPr lvl="1"/>
            <a:r>
              <a:rPr lang="en-US" dirty="0"/>
              <a:t>a rainforest is cut down (should decrease GDP but is not counted)</a:t>
            </a:r>
          </a:p>
        </p:txBody>
      </p:sp>
      <p:pic>
        <p:nvPicPr>
          <p:cNvPr id="6" name="Picture 5"/>
          <p:cNvPicPr>
            <a:picLocks noChangeAspect="1"/>
          </p:cNvPicPr>
          <p:nvPr/>
        </p:nvPicPr>
        <p:blipFill>
          <a:blip r:embed="rId3"/>
          <a:stretch>
            <a:fillRect/>
          </a:stretch>
        </p:blipFill>
        <p:spPr>
          <a:xfrm>
            <a:off x="269593" y="588646"/>
            <a:ext cx="11652814" cy="1393757"/>
          </a:xfrm>
          <a:prstGeom prst="rect">
            <a:avLst/>
          </a:prstGeom>
        </p:spPr>
      </p:pic>
      <p:sp>
        <p:nvSpPr>
          <p:cNvPr id="7" name="Content Placeholder 2"/>
          <p:cNvSpPr txBox="1">
            <a:spLocks/>
          </p:cNvSpPr>
          <p:nvPr/>
        </p:nvSpPr>
        <p:spPr>
          <a:xfrm>
            <a:off x="319962" y="2663023"/>
            <a:ext cx="3260879" cy="289075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u="sng" dirty="0"/>
              <a:t>Three Methods of Measuring GDP</a:t>
            </a:r>
          </a:p>
          <a:p>
            <a:r>
              <a:rPr lang="en-US" dirty="0"/>
              <a:t>Total Expenditure Method</a:t>
            </a:r>
          </a:p>
          <a:p>
            <a:r>
              <a:rPr lang="en-US" dirty="0"/>
              <a:t>Value Added Method</a:t>
            </a:r>
          </a:p>
          <a:p>
            <a:r>
              <a:rPr lang="en-US" dirty="0"/>
              <a:t>Factor Incomes Method</a:t>
            </a:r>
          </a:p>
          <a:p>
            <a:endParaRPr lang="en-US" dirty="0"/>
          </a:p>
          <a:p>
            <a:endParaRPr lang="en-US" dirty="0"/>
          </a:p>
        </p:txBody>
      </p:sp>
      <p:pic>
        <p:nvPicPr>
          <p:cNvPr id="8" name="Picture 7"/>
          <p:cNvPicPr>
            <a:picLocks noChangeAspect="1"/>
          </p:cNvPicPr>
          <p:nvPr/>
        </p:nvPicPr>
        <p:blipFill>
          <a:blip r:embed="rId4"/>
          <a:stretch>
            <a:fillRect/>
          </a:stretch>
        </p:blipFill>
        <p:spPr>
          <a:xfrm>
            <a:off x="3112808" y="2698703"/>
            <a:ext cx="1449574" cy="1264668"/>
          </a:xfrm>
          <a:prstGeom prst="rect">
            <a:avLst/>
          </a:prstGeom>
        </p:spPr>
      </p:pic>
      <p:pic>
        <p:nvPicPr>
          <p:cNvPr id="9" name="Picture 8"/>
          <p:cNvPicPr>
            <a:picLocks noChangeAspect="1"/>
          </p:cNvPicPr>
          <p:nvPr/>
        </p:nvPicPr>
        <p:blipFill>
          <a:blip r:embed="rId5"/>
          <a:stretch>
            <a:fillRect/>
          </a:stretch>
        </p:blipFill>
        <p:spPr>
          <a:xfrm>
            <a:off x="2638329" y="4499873"/>
            <a:ext cx="1173820" cy="1029803"/>
          </a:xfrm>
          <a:prstGeom prst="rect">
            <a:avLst/>
          </a:prstGeom>
        </p:spPr>
      </p:pic>
      <p:pic>
        <p:nvPicPr>
          <p:cNvPr id="10" name="Picture 9"/>
          <p:cNvPicPr>
            <a:picLocks noChangeAspect="1"/>
          </p:cNvPicPr>
          <p:nvPr/>
        </p:nvPicPr>
        <p:blipFill>
          <a:blip r:embed="rId6"/>
          <a:stretch>
            <a:fillRect/>
          </a:stretch>
        </p:blipFill>
        <p:spPr>
          <a:xfrm>
            <a:off x="557870" y="5553777"/>
            <a:ext cx="1771393" cy="981600"/>
          </a:xfrm>
          <a:prstGeom prst="rect">
            <a:avLst/>
          </a:prstGeom>
        </p:spPr>
      </p:pic>
      <p:pic>
        <p:nvPicPr>
          <p:cNvPr id="11" name="Picture 10"/>
          <p:cNvPicPr>
            <a:picLocks noChangeAspect="1"/>
          </p:cNvPicPr>
          <p:nvPr/>
        </p:nvPicPr>
        <p:blipFill>
          <a:blip r:embed="rId7"/>
          <a:stretch>
            <a:fillRect/>
          </a:stretch>
        </p:blipFill>
        <p:spPr>
          <a:xfrm>
            <a:off x="5126896" y="1895808"/>
            <a:ext cx="2233062" cy="1568621"/>
          </a:xfrm>
          <a:prstGeom prst="rect">
            <a:avLst/>
          </a:prstGeom>
        </p:spPr>
      </p:pic>
      <p:pic>
        <p:nvPicPr>
          <p:cNvPr id="12" name="Picture 11"/>
          <p:cNvPicPr>
            <a:picLocks noChangeAspect="1"/>
          </p:cNvPicPr>
          <p:nvPr/>
        </p:nvPicPr>
        <p:blipFill>
          <a:blip r:embed="rId8"/>
          <a:stretch>
            <a:fillRect/>
          </a:stretch>
        </p:blipFill>
        <p:spPr>
          <a:xfrm>
            <a:off x="3907857" y="4296938"/>
            <a:ext cx="3870189" cy="2399795"/>
          </a:xfrm>
          <a:prstGeom prst="rect">
            <a:avLst/>
          </a:prstGeom>
        </p:spPr>
      </p:pic>
      <p:sp>
        <p:nvSpPr>
          <p:cNvPr id="13" name="TextBox 12"/>
          <p:cNvSpPr txBox="1"/>
          <p:nvPr/>
        </p:nvSpPr>
        <p:spPr>
          <a:xfrm>
            <a:off x="4823014" y="4060864"/>
            <a:ext cx="2840825" cy="369332"/>
          </a:xfrm>
          <a:prstGeom prst="rect">
            <a:avLst/>
          </a:prstGeom>
          <a:noFill/>
        </p:spPr>
        <p:txBody>
          <a:bodyPr wrap="square" rtlCol="0">
            <a:spAutoFit/>
          </a:bodyPr>
          <a:lstStyle/>
          <a:p>
            <a:r>
              <a:rPr lang="en-US" b="1" u="sng" dirty="0"/>
              <a:t>Circular Flow</a:t>
            </a:r>
          </a:p>
        </p:txBody>
      </p:sp>
    </p:spTree>
    <p:extLst>
      <p:ext uri="{BB962C8B-B14F-4D97-AF65-F5344CB8AC3E}">
        <p14:creationId xmlns:p14="http://schemas.microsoft.com/office/powerpoint/2010/main" val="236717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3368040" cy="698904"/>
          </a:xfrm>
        </p:spPr>
        <p:txBody>
          <a:bodyPr/>
          <a:lstStyle/>
          <a:p>
            <a:r>
              <a:rPr lang="en-US" dirty="0"/>
              <a:t>Depreciation</a:t>
            </a:r>
          </a:p>
        </p:txBody>
      </p:sp>
      <p:sp>
        <p:nvSpPr>
          <p:cNvPr id="3" name="Content Placeholder 2"/>
          <p:cNvSpPr>
            <a:spLocks noGrp="1"/>
          </p:cNvSpPr>
          <p:nvPr>
            <p:ph idx="1"/>
          </p:nvPr>
        </p:nvSpPr>
        <p:spPr>
          <a:xfrm>
            <a:off x="389313" y="1276985"/>
            <a:ext cx="6144491" cy="4351338"/>
          </a:xfrm>
        </p:spPr>
        <p:txBody>
          <a:bodyPr>
            <a:normAutofit fontScale="92500" lnSpcReduction="20000"/>
          </a:bodyPr>
          <a:lstStyle/>
          <a:p>
            <a:r>
              <a:rPr lang="en-US" dirty="0"/>
              <a:t>In economics, when we refer to ‘depreciation’ we are </a:t>
            </a:r>
            <a:r>
              <a:rPr lang="en-US" dirty="0">
                <a:solidFill>
                  <a:srgbClr val="00B0F0"/>
                </a:solidFill>
              </a:rPr>
              <a:t>typically referring to the decrease in value of equipment and machinery</a:t>
            </a:r>
            <a:r>
              <a:rPr lang="en-US" dirty="0"/>
              <a:t>. </a:t>
            </a:r>
          </a:p>
          <a:p>
            <a:pPr lvl="1"/>
            <a:r>
              <a:rPr lang="en-US" dirty="0" err="1"/>
              <a:t>Eg</a:t>
            </a:r>
            <a:r>
              <a:rPr lang="en-US" dirty="0"/>
              <a:t>. A delivery truck is bought in 2015. After 7 years of use, it no longer drives as well as it used to and so you cannot do as many deliveries. The value of the truck has therefore decreased. </a:t>
            </a:r>
          </a:p>
          <a:p>
            <a:pPr lvl="1"/>
            <a:r>
              <a:rPr lang="en-US" dirty="0"/>
              <a:t>This can also be called by obsolescence, when new technologies emerge to make the equipment not as valuable.</a:t>
            </a:r>
          </a:p>
          <a:p>
            <a:r>
              <a:rPr lang="en-US" dirty="0"/>
              <a:t>Therefore with depreciation, </a:t>
            </a:r>
            <a:r>
              <a:rPr lang="en-US" dirty="0">
                <a:solidFill>
                  <a:srgbClr val="00B0F0"/>
                </a:solidFill>
              </a:rPr>
              <a:t>investment is needed to repair/fix the worn out capital</a:t>
            </a:r>
            <a:r>
              <a:rPr lang="en-US" dirty="0"/>
              <a:t>. </a:t>
            </a:r>
          </a:p>
        </p:txBody>
      </p:sp>
      <p:pic>
        <p:nvPicPr>
          <p:cNvPr id="4" name="Picture 3"/>
          <p:cNvPicPr>
            <a:picLocks noChangeAspect="1"/>
          </p:cNvPicPr>
          <p:nvPr/>
        </p:nvPicPr>
        <p:blipFill>
          <a:blip r:embed="rId2"/>
          <a:stretch>
            <a:fillRect/>
          </a:stretch>
        </p:blipFill>
        <p:spPr>
          <a:xfrm>
            <a:off x="7076136" y="104008"/>
            <a:ext cx="4158893" cy="2743834"/>
          </a:xfrm>
          <a:prstGeom prst="rect">
            <a:avLst/>
          </a:prstGeom>
        </p:spPr>
      </p:pic>
      <p:pic>
        <p:nvPicPr>
          <p:cNvPr id="1026" name="Picture 2" descr="What is Obsolescence - How it happens, its criticality and typ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6136" y="3579481"/>
            <a:ext cx="4409015" cy="29760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42094" y="2850776"/>
            <a:ext cx="3818965" cy="646331"/>
          </a:xfrm>
          <a:prstGeom prst="rect">
            <a:avLst/>
          </a:prstGeom>
          <a:noFill/>
        </p:spPr>
        <p:txBody>
          <a:bodyPr wrap="square" rtlCol="0">
            <a:spAutoFit/>
          </a:bodyPr>
          <a:lstStyle/>
          <a:p>
            <a:r>
              <a:rPr lang="en-US" dirty="0"/>
              <a:t>Above: Loss of value though ‘wear and tear’ and exposure to weather etc.</a:t>
            </a:r>
          </a:p>
        </p:txBody>
      </p:sp>
      <p:sp>
        <p:nvSpPr>
          <p:cNvPr id="6" name="TextBox 5"/>
          <p:cNvSpPr txBox="1"/>
          <p:nvPr/>
        </p:nvSpPr>
        <p:spPr>
          <a:xfrm>
            <a:off x="286871" y="5632237"/>
            <a:ext cx="4007223"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Depreciation = loss of value of capital stock. This will affect the LRAS.</a:t>
            </a:r>
          </a:p>
        </p:txBody>
      </p:sp>
    </p:spTree>
    <p:extLst>
      <p:ext uri="{BB962C8B-B14F-4D97-AF65-F5344CB8AC3E}">
        <p14:creationId xmlns:p14="http://schemas.microsoft.com/office/powerpoint/2010/main" val="14841441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is depreciation? What effect does it have on the stock of capital goods in the economy?</a:t>
            </a:r>
          </a:p>
          <a:p>
            <a:r>
              <a:rPr lang="en-US" dirty="0">
                <a:solidFill>
                  <a:srgbClr val="FF0000"/>
                </a:solidFill>
              </a:rPr>
              <a:t>Depreciation is a decrease in the value of things, often through use/wear and tear.</a:t>
            </a:r>
          </a:p>
          <a:p>
            <a:r>
              <a:rPr lang="en-US" dirty="0">
                <a:solidFill>
                  <a:srgbClr val="FF0000"/>
                </a:solidFill>
              </a:rPr>
              <a:t>It causes a decrease in the value of capital goods in the economy.</a:t>
            </a:r>
          </a:p>
          <a:p>
            <a:r>
              <a:rPr lang="en-US" dirty="0"/>
              <a:t>If there is depreciation of $1 million dollars, and only 700K of investment in 1 year, what happens to the amount of capital stock (amount of capital goods)?</a:t>
            </a:r>
          </a:p>
          <a:p>
            <a:r>
              <a:rPr lang="en-US" dirty="0">
                <a:solidFill>
                  <a:srgbClr val="FF0000"/>
                </a:solidFill>
              </a:rPr>
              <a:t>The total value of capital stock decreases by 300K.</a:t>
            </a:r>
          </a:p>
        </p:txBody>
      </p:sp>
    </p:spTree>
    <p:extLst>
      <p:ext uri="{BB962C8B-B14F-4D97-AF65-F5344CB8AC3E}">
        <p14:creationId xmlns:p14="http://schemas.microsoft.com/office/powerpoint/2010/main" val="287576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CF856-42EC-B0D4-9F59-6EB6F43D6759}"/>
              </a:ext>
            </a:extLst>
          </p:cNvPr>
          <p:cNvSpPr>
            <a:spLocks noGrp="1"/>
          </p:cNvSpPr>
          <p:nvPr>
            <p:ph type="title"/>
          </p:nvPr>
        </p:nvSpPr>
        <p:spPr>
          <a:xfrm>
            <a:off x="385011" y="106658"/>
            <a:ext cx="10515600" cy="1325563"/>
          </a:xfrm>
        </p:spPr>
        <p:txBody>
          <a:bodyPr/>
          <a:lstStyle/>
          <a:p>
            <a:r>
              <a:rPr lang="en-US" dirty="0"/>
              <a:t>Disposable Income</a:t>
            </a:r>
          </a:p>
        </p:txBody>
      </p:sp>
      <p:sp>
        <p:nvSpPr>
          <p:cNvPr id="3" name="Content Placeholder 2">
            <a:extLst>
              <a:ext uri="{FF2B5EF4-FFF2-40B4-BE49-F238E27FC236}">
                <a16:creationId xmlns:a16="http://schemas.microsoft.com/office/drawing/2014/main" id="{DCF5DB05-3B53-41B1-C161-F57468BAE8FC}"/>
              </a:ext>
            </a:extLst>
          </p:cNvPr>
          <p:cNvSpPr>
            <a:spLocks noGrp="1"/>
          </p:cNvSpPr>
          <p:nvPr>
            <p:ph idx="1"/>
          </p:nvPr>
        </p:nvSpPr>
        <p:spPr>
          <a:xfrm>
            <a:off x="385011" y="1432221"/>
            <a:ext cx="4511507" cy="4744742"/>
          </a:xfrm>
        </p:spPr>
        <p:txBody>
          <a:bodyPr>
            <a:normAutofit lnSpcReduction="10000"/>
          </a:bodyPr>
          <a:lstStyle/>
          <a:p>
            <a:r>
              <a:rPr lang="en-US" dirty="0"/>
              <a:t>Some questions in the any AP exam ask about </a:t>
            </a:r>
            <a:r>
              <a:rPr lang="en-US" dirty="0">
                <a:solidFill>
                  <a:srgbClr val="00B0F0"/>
                </a:solidFill>
              </a:rPr>
              <a:t>disposable income</a:t>
            </a:r>
            <a:r>
              <a:rPr lang="en-US" dirty="0"/>
              <a:t>.
Disposal income is simply your gross income (total income) minus personal taxes. </a:t>
            </a:r>
          </a:p>
          <a:p>
            <a:pPr lvl="1"/>
            <a:r>
              <a:rPr lang="en-US" dirty="0"/>
              <a:t>The rest is considered</a:t>
            </a:r>
            <a:r>
              <a:rPr lang="en-US" dirty="0">
                <a:solidFill>
                  <a:srgbClr val="00B0F0"/>
                </a:solidFill>
              </a:rPr>
              <a:t> income </a:t>
            </a:r>
            <a:r>
              <a:rPr lang="en-US" dirty="0"/>
              <a:t>that you have </a:t>
            </a:r>
            <a:r>
              <a:rPr lang="en-US" dirty="0">
                <a:solidFill>
                  <a:srgbClr val="00B0F0"/>
                </a:solidFill>
              </a:rPr>
              <a:t>at your disposal to spend </a:t>
            </a:r>
            <a:r>
              <a:rPr lang="en-US" dirty="0"/>
              <a:t>therefore: disposable income.</a:t>
            </a:r>
          </a:p>
          <a:p>
            <a:r>
              <a:rPr lang="en-US" b="1" dirty="0"/>
              <a:t>Disposable Income = Gross Income – Personal Taxes</a:t>
            </a:r>
          </a:p>
          <a:p>
            <a:endParaRPr lang="en-US" dirty="0"/>
          </a:p>
        </p:txBody>
      </p:sp>
      <p:pic>
        <p:nvPicPr>
          <p:cNvPr id="1026" name="Picture 2" descr="undefined">
            <a:extLst>
              <a:ext uri="{FF2B5EF4-FFF2-40B4-BE49-F238E27FC236}">
                <a16:creationId xmlns:a16="http://schemas.microsoft.com/office/drawing/2014/main" id="{BF321E7C-8B07-1249-61AE-534159FB01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6518" y="477388"/>
            <a:ext cx="7295482" cy="42867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3944815-B0DD-7D8B-9DFD-B15642A20B82}"/>
              </a:ext>
            </a:extLst>
          </p:cNvPr>
          <p:cNvSpPr txBox="1"/>
          <p:nvPr/>
        </p:nvSpPr>
        <p:spPr>
          <a:xfrm>
            <a:off x="6414954" y="5715298"/>
            <a:ext cx="4007223" cy="923330"/>
          </a:xfrm>
          <a:prstGeom prst="rect">
            <a:avLst/>
          </a:prstGeom>
          <a:solidFill>
            <a:srgbClr val="FFFF00"/>
          </a:solidFill>
        </p:spPr>
        <p:txBody>
          <a:bodyPr wrap="square" rtlCol="0">
            <a:spAutoFit/>
          </a:bodyPr>
          <a:lstStyle/>
          <a:p>
            <a:r>
              <a:rPr lang="en-US" dirty="0">
                <a:solidFill>
                  <a:srgbClr val="FF0000"/>
                </a:solidFill>
              </a:rPr>
              <a:t>Summary</a:t>
            </a:r>
          </a:p>
          <a:p>
            <a:r>
              <a:rPr lang="en-US" dirty="0">
                <a:solidFill>
                  <a:srgbClr val="FF0000"/>
                </a:solidFill>
              </a:rPr>
              <a:t>Disposable income = gross income – personal taxes. </a:t>
            </a:r>
          </a:p>
        </p:txBody>
      </p:sp>
      <p:sp>
        <p:nvSpPr>
          <p:cNvPr id="5" name="TextBox 4">
            <a:extLst>
              <a:ext uri="{FF2B5EF4-FFF2-40B4-BE49-F238E27FC236}">
                <a16:creationId xmlns:a16="http://schemas.microsoft.com/office/drawing/2014/main" id="{41B37F21-F295-B2AA-6425-23E0CFC4145F}"/>
              </a:ext>
            </a:extLst>
          </p:cNvPr>
          <p:cNvSpPr txBox="1"/>
          <p:nvPr/>
        </p:nvSpPr>
        <p:spPr>
          <a:xfrm>
            <a:off x="6414954" y="4796589"/>
            <a:ext cx="5119320" cy="923330"/>
          </a:xfrm>
          <a:prstGeom prst="rect">
            <a:avLst/>
          </a:prstGeom>
          <a:noFill/>
        </p:spPr>
        <p:txBody>
          <a:bodyPr wrap="square" rtlCol="0">
            <a:spAutoFit/>
          </a:bodyPr>
          <a:lstStyle/>
          <a:p>
            <a:r>
              <a:rPr lang="en-US" dirty="0"/>
              <a:t>Note: Some forms of tax are referred to as insurance such as health insurance (tax that is paid toward the health system). </a:t>
            </a:r>
          </a:p>
        </p:txBody>
      </p:sp>
    </p:spTree>
    <p:extLst>
      <p:ext uri="{BB962C8B-B14F-4D97-AF65-F5344CB8AC3E}">
        <p14:creationId xmlns:p14="http://schemas.microsoft.com/office/powerpoint/2010/main" val="2011343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What is disposable income if you earn $50,000 and pay 20% of this in the form of tax?</a:t>
            </a:r>
          </a:p>
          <a:p>
            <a:r>
              <a:rPr lang="en-US" dirty="0">
                <a:solidFill>
                  <a:srgbClr val="FF0000"/>
                </a:solidFill>
              </a:rPr>
              <a:t>Disposable Income = Gross Income - Tax = 50,000 x (1-0.2) = 40,000</a:t>
            </a:r>
          </a:p>
        </p:txBody>
      </p:sp>
    </p:spTree>
    <p:extLst>
      <p:ext uri="{BB962C8B-B14F-4D97-AF65-F5344CB8AC3E}">
        <p14:creationId xmlns:p14="http://schemas.microsoft.com/office/powerpoint/2010/main" val="24109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8713</TotalTime>
  <Words>6438</Words>
  <Application>Microsoft Macintosh PowerPoint</Application>
  <PresentationFormat>Widescreen</PresentationFormat>
  <Paragraphs>747</Paragraphs>
  <Slides>109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109</vt:i4>
      </vt:variant>
    </vt:vector>
  </HeadingPairs>
  <TitlesOfParts>
    <vt:vector size="115" baseType="lpstr">
      <vt:lpstr>Arial</vt:lpstr>
      <vt:lpstr>Calibri</vt:lpstr>
      <vt:lpstr>Calibri Light</vt:lpstr>
      <vt:lpstr>Symbol</vt:lpstr>
      <vt:lpstr>Wingdings</vt:lpstr>
      <vt:lpstr>Office Theme</vt:lpstr>
      <vt:lpstr>Unit 2</vt:lpstr>
      <vt:lpstr>Learning Objectives Checklist</vt:lpstr>
      <vt:lpstr>Economic Measurement</vt:lpstr>
      <vt:lpstr>3 Crucial Economic Indicators</vt:lpstr>
      <vt:lpstr>Gross Domestic Product (GDP)</vt:lpstr>
      <vt:lpstr>Learning Objectives Checklist</vt:lpstr>
      <vt:lpstr>Gross Domestic Product (GDP)</vt:lpstr>
      <vt:lpstr>PowerPoint Presentation</vt:lpstr>
      <vt:lpstr>Revision: Goods and Services</vt:lpstr>
      <vt:lpstr>What does GDP include?</vt:lpstr>
      <vt:lpstr>Who Measures GDP?</vt:lpstr>
      <vt:lpstr>GDP per Capita</vt:lpstr>
      <vt:lpstr>PowerPoint Presentation</vt:lpstr>
      <vt:lpstr>What does the GDP tell us? Economic Growth</vt:lpstr>
      <vt:lpstr>PowerPoint Presentation</vt:lpstr>
      <vt:lpstr>PowerPoint Presentation</vt:lpstr>
      <vt:lpstr>Venezuela GDP</vt:lpstr>
      <vt:lpstr>PowerPoint Presentation</vt:lpstr>
      <vt:lpstr>PowerPoint Presentation</vt:lpstr>
      <vt:lpstr>Alternate Measures of GDP</vt:lpstr>
      <vt:lpstr>GDP, GNP, GNI?</vt:lpstr>
      <vt:lpstr>3 Crucial Economic Indicators</vt:lpstr>
      <vt:lpstr>Circular Flow</vt:lpstr>
      <vt:lpstr>Circular Flow (Link)</vt:lpstr>
      <vt:lpstr>Removing the flow of Goods and Services</vt:lpstr>
      <vt:lpstr>Even more simplified</vt:lpstr>
      <vt:lpstr>PowerPoint Presentation</vt:lpstr>
      <vt:lpstr>Module 10</vt:lpstr>
      <vt:lpstr>Government</vt:lpstr>
      <vt:lpstr>PowerPoint Presentation</vt:lpstr>
      <vt:lpstr>Rest of World</vt:lpstr>
      <vt:lpstr>PowerPoint Presentation</vt:lpstr>
      <vt:lpstr>Financial Institutions</vt:lpstr>
      <vt:lpstr>PowerPoint Presentation</vt:lpstr>
      <vt:lpstr>Injections and Leakages in Circular Flow</vt:lpstr>
      <vt:lpstr>PowerPoint Presentation</vt:lpstr>
      <vt:lpstr>PowerPoint Presentation</vt:lpstr>
      <vt:lpstr>PowerPoint Presentation</vt:lpstr>
      <vt:lpstr>Abbreviations</vt:lpstr>
      <vt:lpstr>PowerPoint Presentation</vt:lpstr>
      <vt:lpstr>Adding two kinds of markets</vt:lpstr>
      <vt:lpstr>PowerPoint Presentation</vt:lpstr>
      <vt:lpstr>PowerPoint Presentation</vt:lpstr>
      <vt:lpstr>Draw a full circular flow model</vt:lpstr>
      <vt:lpstr>PowerPoint Presentation</vt:lpstr>
      <vt:lpstr>PowerPoint Presentation</vt:lpstr>
      <vt:lpstr>PowerPoint Presentation</vt:lpstr>
      <vt:lpstr>PowerPoint Presentation</vt:lpstr>
      <vt:lpstr>PowerPoint Presentation</vt:lpstr>
      <vt:lpstr>PowerPoint Presentation</vt:lpstr>
      <vt:lpstr>3 Ways of Measuring GDP (Gross Domestic Product)</vt:lpstr>
      <vt:lpstr>3 Ways of Calculating GDP (Gross Domestic Product)</vt:lpstr>
      <vt:lpstr>Total Expenditure</vt:lpstr>
      <vt:lpstr>Circular Flow</vt:lpstr>
      <vt:lpstr>PowerPoint Presentation</vt:lpstr>
      <vt:lpstr>PowerPoint Presentation</vt:lpstr>
      <vt:lpstr>PowerPoint Presentation</vt:lpstr>
      <vt:lpstr>PowerPoint Presentation</vt:lpstr>
      <vt:lpstr>PowerPoint Presentation</vt:lpstr>
      <vt:lpstr>3 Ways of Calculating GDP (Gross Domestic Product)</vt:lpstr>
      <vt:lpstr>Value Added</vt:lpstr>
      <vt:lpstr>PowerPoint Presentation</vt:lpstr>
      <vt:lpstr>PowerPoint Presentation</vt:lpstr>
      <vt:lpstr>PowerPoint Presentation</vt:lpstr>
      <vt:lpstr>PowerPoint Presentation</vt:lpstr>
      <vt:lpstr>3 Ways of Calculating GDP (Gross Domestic Product)</vt:lpstr>
      <vt:lpstr>Factor Incomes method</vt:lpstr>
      <vt:lpstr>PowerPoint Presentation</vt:lpstr>
      <vt:lpstr>Factor Incomes</vt:lpstr>
      <vt:lpstr>PowerPoint Presentation</vt:lpstr>
      <vt:lpstr>3 Ways of Calculating GDP (Gross Domestic Product)</vt:lpstr>
      <vt:lpstr>Output = Expenditure = Income = Value </vt:lpstr>
      <vt:lpstr>Question 5</vt:lpstr>
      <vt:lpstr>PowerPoint Presentation</vt:lpstr>
      <vt:lpstr>PowerPoint Presentation</vt:lpstr>
      <vt:lpstr>Counted and Not Counted in GDP</vt:lpstr>
      <vt:lpstr>Learning Objectives Checklist</vt:lpstr>
      <vt:lpstr>Not Counted in Gross Domestic Product</vt:lpstr>
      <vt:lpstr>Intermediate Goods - Problem: Double Counting GDP</vt:lpstr>
      <vt:lpstr>Non Market Activities: Informal/Underground/Hidden/Shadow/Grey Economy</vt:lpstr>
      <vt:lpstr>Factors that influence the size of non-market economies</vt:lpstr>
      <vt:lpstr>PowerPoint Presentation</vt:lpstr>
      <vt:lpstr>PowerPoint Presentation</vt:lpstr>
      <vt:lpstr>GDP – What is counted and not counted videos</vt:lpstr>
      <vt:lpstr>PowerPoint Presentation</vt:lpstr>
      <vt:lpstr>Check your Understanding Module 10</vt:lpstr>
      <vt:lpstr>Unsold Goods - Investment</vt:lpstr>
      <vt:lpstr>PowerPoint Presentation</vt:lpstr>
      <vt:lpstr>GDP as a Statistic  - Societal Issues</vt:lpstr>
      <vt:lpstr>PowerPoint Presentation</vt:lpstr>
      <vt:lpstr>PowerPoint Presentation</vt:lpstr>
      <vt:lpstr>PowerPoint Presentation</vt:lpstr>
      <vt:lpstr>Link (Whole MRU Video on GDP)</vt:lpstr>
      <vt:lpstr>Krugman Multiple Choice</vt:lpstr>
      <vt:lpstr>GDP Summary</vt:lpstr>
      <vt:lpstr>Depreciation</vt:lpstr>
      <vt:lpstr>PowerPoint Presentation</vt:lpstr>
      <vt:lpstr>Disposable Income</vt:lpstr>
      <vt:lpstr>PowerPoint Presentation</vt:lpstr>
      <vt:lpstr>The Business Cycle</vt:lpstr>
      <vt:lpstr>Learning Objectives Checklist</vt:lpstr>
      <vt:lpstr>Business Cycle</vt:lpstr>
      <vt:lpstr>PowerPoint Presentation</vt:lpstr>
      <vt:lpstr>PowerPoint Presentation</vt:lpstr>
      <vt:lpstr>PowerPoint Presentation</vt:lpstr>
      <vt:lpstr>PowerPoint Presentation</vt:lpstr>
      <vt:lpstr>Business Cycle and Economic Indicators Summary</vt:lpstr>
      <vt:lpstr>PowerPoint Presentation</vt:lpstr>
      <vt:lpstr>Bonus: Why Do We Have Business Cycles?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3</dc:title>
  <dc:creator>David Ryan</dc:creator>
  <cp:lastModifiedBy>Microsoft Office User</cp:lastModifiedBy>
  <cp:revision>211</cp:revision>
  <dcterms:created xsi:type="dcterms:W3CDTF">2021-08-15T10:14:31Z</dcterms:created>
  <dcterms:modified xsi:type="dcterms:W3CDTF">2025-10-11T02:44:22Z</dcterms:modified>
</cp:coreProperties>
</file>